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y="5143500" cx="9144000"/>
  <p:notesSz cx="6858000" cy="9144000"/>
  <p:embeddedFontLst>
    <p:embeddedFont>
      <p:font typeface="Roboto"/>
      <p:regular r:id="rId92"/>
      <p:bold r:id="rId93"/>
      <p:italic r:id="rId94"/>
      <p:boldItalic r:id="rId95"/>
    </p:embeddedFont>
    <p:embeddedFont>
      <p:font typeface="Libre Baskerville"/>
      <p:regular r:id="rId96"/>
      <p:bold r:id="rId97"/>
      <p:italic r:id="rId98"/>
    </p:embeddedFont>
    <p:embeddedFont>
      <p:font typeface="Open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3" roundtripDataSignature="AMtx7mjuFtMkI4jbM7q5TKRT+wMDp3ZQ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customschemas.google.com/relationships/presentationmetadata" Target="metadata"/><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LibreBaskerville-bold.fntdata"/><Relationship Id="rId96" Type="http://schemas.openxmlformats.org/officeDocument/2006/relationships/font" Target="fonts/LibreBaskerville-regular.fntdata"/><Relationship Id="rId11" Type="http://schemas.openxmlformats.org/officeDocument/2006/relationships/slide" Target="slides/slide6.xml"/><Relationship Id="rId99" Type="http://schemas.openxmlformats.org/officeDocument/2006/relationships/font" Target="fonts/OpenSans-regular.fntdata"/><Relationship Id="rId10" Type="http://schemas.openxmlformats.org/officeDocument/2006/relationships/slide" Target="slides/slide5.xml"/><Relationship Id="rId98" Type="http://schemas.openxmlformats.org/officeDocument/2006/relationships/font" Target="fonts/LibreBaskerville-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cf1c9e0e0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fcf1c9e0e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f1c9e0e0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fcf1c9e0e0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095e81ede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10095e81ed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095e81ede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10095e81ed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095e81ede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10095e81ede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095e81ede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0095e81ede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095e81ede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10095e81ede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095e81ede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10095e81ede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095e81ede_0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0095e81ede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095e81ede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g10095e81ede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095e81ede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10095e81ede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095e81ede_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10095e81ede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095e81ede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10095e81ede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095e81ede_0_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10095e81ede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095e81ede_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g10095e81ede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095e81ede_0_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10095e81ed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095e81ede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10095e81ede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a2dc849d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fa2dc849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a2dc849d1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gfa2dc849d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a2dc849d1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fa2dc849d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cf1c9e0e0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fcf1c9e0e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a2dc849d1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gfa2dc849d1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a2dc849d1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fa2dc849d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00fff2b384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g100fff2b384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00fff2b38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7" name="Google Shape;877;g100fff2b38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9" name="Google Shape;88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9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9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04"/>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4"/>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04"/>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104"/>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9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9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95"/>
          <p:cNvSpPr/>
          <p:nvPr/>
        </p:nvSpPr>
        <p:spPr>
          <a:xfrm>
            <a:off x="0" y="666750"/>
            <a:ext cx="9144000" cy="45719"/>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 name="Google Shape;25;p95"/>
          <p:cNvPicPr preferRelativeResize="0"/>
          <p:nvPr/>
        </p:nvPicPr>
        <p:blipFill rotWithShape="1">
          <a:blip r:embed="rId2">
            <a:alphaModFix/>
          </a:blip>
          <a:srcRect b="0" l="0" r="0" t="0"/>
          <a:stretch/>
        </p:blipFill>
        <p:spPr>
          <a:xfrm>
            <a:off x="6934200" y="116292"/>
            <a:ext cx="1981200" cy="5125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0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100"/>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9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3" name="Google Shape;33;p96"/>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4" name="Google Shape;34;p96"/>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6"/>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9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7"/>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97"/>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97"/>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 name="Google Shape;41;p97"/>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7"/>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9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9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6" name="Google Shape;46;p9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7" name="Google Shape;47;p98"/>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98"/>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98"/>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0" name="Google Shape;50;p98"/>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8"/>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101"/>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5" name="Google Shape;55;p101"/>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6" name="Google Shape;56;p10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101"/>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1"/>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2"/>
          <p:cNvSpPr/>
          <p:nvPr>
            <p:ph idx="2" type="pic"/>
          </p:nvPr>
        </p:nvSpPr>
        <p:spPr>
          <a:xfrm>
            <a:off x="1792288" y="459581"/>
            <a:ext cx="5486400" cy="3086100"/>
          </a:xfrm>
          <a:prstGeom prst="rect">
            <a:avLst/>
          </a:prstGeom>
          <a:noFill/>
          <a:ln>
            <a:noFill/>
          </a:ln>
        </p:spPr>
      </p:sp>
      <p:sp>
        <p:nvSpPr>
          <p:cNvPr id="62" name="Google Shape;62;p10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3" name="Google Shape;63;p102"/>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102"/>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0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3"/>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03"/>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103"/>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3"/>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3"/>
          <p:cNvSpPr/>
          <p:nvPr/>
        </p:nvSpPr>
        <p:spPr>
          <a:xfrm>
            <a:off x="0" y="4888706"/>
            <a:ext cx="9144000" cy="254794"/>
          </a:xfrm>
          <a:prstGeom prst="rect">
            <a:avLst/>
          </a:prstGeom>
          <a:solidFill>
            <a:srgbClr val="538C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9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9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93"/>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93"/>
          <p:cNvSpPr txBox="1"/>
          <p:nvPr/>
        </p:nvSpPr>
        <p:spPr>
          <a:xfrm>
            <a:off x="0" y="4869656"/>
            <a:ext cx="3886200" cy="2738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 2018  DataMites™. All Rights Reserved | www.datamites.com</a:t>
            </a:r>
            <a:endParaRPr b="1" i="0" sz="1000" u="none" cap="none" strike="noStrike">
              <a:solidFill>
                <a:schemeClr val="lt1"/>
              </a:solidFill>
              <a:latin typeface="Calibri"/>
              <a:ea typeface="Calibri"/>
              <a:cs typeface="Calibri"/>
              <a:sym typeface="Calibri"/>
            </a:endParaRPr>
          </a:p>
        </p:txBody>
      </p:sp>
      <p:sp>
        <p:nvSpPr>
          <p:cNvPr id="15" name="Google Shape;15;p93"/>
          <p:cNvSpPr txBox="1"/>
          <p:nvPr>
            <p:ph idx="11"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43.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jp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gif"/><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vmlDrawing" Target="../drawings/vmlDrawing1.vml"/><Relationship Id="rId4" Type="http://schemas.openxmlformats.org/officeDocument/2006/relationships/oleObject" Target="../embeddings/oleObject1.bin"/><Relationship Id="rId11" Type="http://schemas.openxmlformats.org/officeDocument/2006/relationships/image" Target="../media/image6.png"/><Relationship Id="rId10" Type="http://schemas.openxmlformats.org/officeDocument/2006/relationships/oleObject" Target="../embeddings/oleObject2.bin"/><Relationship Id="rId12" Type="http://schemas.openxmlformats.org/officeDocument/2006/relationships/image" Target="../media/image3.pn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image" Target="../media/image11.png"/><Relationship Id="rId7" Type="http://schemas.openxmlformats.org/officeDocument/2006/relationships/image" Target="../media/image21.gif"/><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gif"/><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3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34.png"/><Relationship Id="rId5"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jp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7.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3.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0.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9.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8.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0.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2.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9.png"/><Relationship Id="rId4" Type="http://schemas.openxmlformats.org/officeDocument/2006/relationships/image" Target="../media/image51.png"/><Relationship Id="rId5"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5.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3" name="Google Shape;83;p1"/>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4" name="Google Shape;84;p1"/>
          <p:cNvSpPr txBox="1"/>
          <p:nvPr/>
        </p:nvSpPr>
        <p:spPr>
          <a:xfrm>
            <a:off x="1981200" y="1983449"/>
            <a:ext cx="8686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70C0"/>
                </a:solidFill>
                <a:latin typeface="Calibri"/>
                <a:ea typeface="Calibri"/>
                <a:cs typeface="Calibri"/>
                <a:sym typeface="Calibri"/>
              </a:rPr>
              <a:t>STATISTICS ESSENTIALS</a:t>
            </a:r>
            <a:endParaRPr b="1" i="0" sz="2800" u="none" cap="none" strike="noStrike">
              <a:solidFill>
                <a:srgbClr val="0070C0"/>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b="0" l="0" r="0" t="0"/>
          <a:stretch/>
        </p:blipFill>
        <p:spPr>
          <a:xfrm>
            <a:off x="6934200" y="116292"/>
            <a:ext cx="1981200" cy="512569"/>
          </a:xfrm>
          <a:prstGeom prst="rect">
            <a:avLst/>
          </a:prstGeom>
          <a:noFill/>
          <a:ln>
            <a:noFill/>
          </a:ln>
        </p:spPr>
      </p:pic>
      <p:sp>
        <p:nvSpPr>
          <p:cNvPr id="86" name="Google Shape;86;p1"/>
          <p:cNvSpPr txBox="1"/>
          <p:nvPr>
            <p:ph idx="1" type="subTitle"/>
          </p:nvPr>
        </p:nvSpPr>
        <p:spPr>
          <a:xfrm>
            <a:off x="4782671" y="3440865"/>
            <a:ext cx="42672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2400"/>
              <a:buNone/>
            </a:pPr>
            <a:r>
              <a:rPr b="1" lang="en-US" sz="2400"/>
              <a:t>Accredited by IABAC™</a:t>
            </a:r>
            <a:endParaRPr/>
          </a:p>
        </p:txBody>
      </p:sp>
      <p:pic>
        <p:nvPicPr>
          <p:cNvPr descr="Image result for robot" id="87" name="Google Shape;87;p1"/>
          <p:cNvPicPr preferRelativeResize="0"/>
          <p:nvPr/>
        </p:nvPicPr>
        <p:blipFill rotWithShape="1">
          <a:blip r:embed="rId4">
            <a:alphaModFix/>
          </a:blip>
          <a:srcRect b="0" l="0" r="0" t="0"/>
          <a:stretch/>
        </p:blipFill>
        <p:spPr>
          <a:xfrm>
            <a:off x="511162" y="819150"/>
            <a:ext cx="3375038" cy="3375038"/>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3810000" y="2821387"/>
            <a:ext cx="1733550" cy="1733550"/>
          </a:xfrm>
          <a:prstGeom prst="rect">
            <a:avLst/>
          </a:prstGeom>
          <a:noFill/>
          <a:ln>
            <a:noFill/>
          </a:ln>
        </p:spPr>
      </p:pic>
      <p:pic>
        <p:nvPicPr>
          <p:cNvPr id="89" name="Google Shape;89;p1"/>
          <p:cNvPicPr preferRelativeResize="0"/>
          <p:nvPr/>
        </p:nvPicPr>
        <p:blipFill rotWithShape="1">
          <a:blip r:embed="rId6">
            <a:alphaModFix/>
          </a:blip>
          <a:srcRect b="0" l="0" r="0" t="0"/>
          <a:stretch/>
        </p:blipFill>
        <p:spPr>
          <a:xfrm>
            <a:off x="0" y="4887966"/>
            <a:ext cx="1016236" cy="27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 of variables</a:t>
            </a:r>
            <a:endParaRPr>
              <a:solidFill>
                <a:srgbClr val="538CD5"/>
              </a:solidFill>
            </a:endParaRPr>
          </a:p>
        </p:txBody>
      </p:sp>
      <p:sp>
        <p:nvSpPr>
          <p:cNvPr id="192" name="Google Shape;192;p11"/>
          <p:cNvSpPr txBox="1"/>
          <p:nvPr>
            <p:ph idx="1" type="body"/>
          </p:nvPr>
        </p:nvSpPr>
        <p:spPr>
          <a:xfrm>
            <a:off x="457200" y="1047750"/>
            <a:ext cx="8686800" cy="339447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rgbClr val="E36C09"/>
              </a:buClr>
              <a:buSzPct val="100000"/>
              <a:buFont typeface="Calibri"/>
              <a:buNone/>
            </a:pPr>
            <a:r>
              <a:rPr i="1" lang="en-US" sz="2200">
                <a:solidFill>
                  <a:srgbClr val="E36C09"/>
                </a:solidFill>
              </a:rPr>
              <a:t>Example</a:t>
            </a:r>
            <a:r>
              <a:rPr lang="en-US" sz="2200">
                <a:solidFill>
                  <a:srgbClr val="E36C09"/>
                </a:solidFill>
              </a:rPr>
              <a:t>: </a:t>
            </a:r>
            <a:r>
              <a:rPr lang="en-US" sz="2200"/>
              <a:t>Identify each of the following as examples of qualitative or numerical variables:</a:t>
            </a:r>
            <a:endParaRPr/>
          </a:p>
          <a:p>
            <a:pPr indent="0" lvl="0" marL="0" rtl="0" algn="l">
              <a:lnSpc>
                <a:spcPct val="100000"/>
              </a:lnSpc>
              <a:spcBef>
                <a:spcPts val="407"/>
              </a:spcBef>
              <a:spcAft>
                <a:spcPts val="0"/>
              </a:spcAft>
              <a:buClr>
                <a:schemeClr val="dk1"/>
              </a:buClr>
              <a:buSzPct val="100000"/>
              <a:buFont typeface="Calibri"/>
              <a:buNone/>
            </a:pPr>
            <a:r>
              <a:rPr lang="en-US" sz="2200"/>
              <a:t>1.	The temperature in Barrow, Alaska at 12:00 pm on any</a:t>
            </a:r>
            <a:endParaRPr/>
          </a:p>
          <a:p>
            <a:pPr indent="0" lvl="0" marL="0" rtl="0" algn="l">
              <a:lnSpc>
                <a:spcPct val="100000"/>
              </a:lnSpc>
              <a:spcBef>
                <a:spcPts val="407"/>
              </a:spcBef>
              <a:spcAft>
                <a:spcPts val="0"/>
              </a:spcAft>
              <a:buClr>
                <a:schemeClr val="dk1"/>
              </a:buClr>
              <a:buSzPct val="100000"/>
              <a:buFont typeface="Calibri"/>
              <a:buNone/>
            </a:pPr>
            <a:r>
              <a:rPr lang="en-US" sz="2200"/>
              <a:t>	given day.</a:t>
            </a:r>
            <a:endParaRPr/>
          </a:p>
          <a:p>
            <a:pPr indent="0" lvl="0" marL="0" rtl="0" algn="l">
              <a:lnSpc>
                <a:spcPct val="100000"/>
              </a:lnSpc>
              <a:spcBef>
                <a:spcPts val="407"/>
              </a:spcBef>
              <a:spcAft>
                <a:spcPts val="0"/>
              </a:spcAft>
              <a:buClr>
                <a:schemeClr val="dk1"/>
              </a:buClr>
              <a:buSzPct val="100000"/>
              <a:buFont typeface="Calibri"/>
              <a:buNone/>
            </a:pPr>
            <a:r>
              <a:rPr lang="en-US" sz="2200"/>
              <a:t>2.	The model of automobile.</a:t>
            </a:r>
            <a:endParaRPr/>
          </a:p>
          <a:p>
            <a:pPr indent="0" lvl="0" marL="0" rtl="0" algn="l">
              <a:lnSpc>
                <a:spcPct val="100000"/>
              </a:lnSpc>
              <a:spcBef>
                <a:spcPts val="407"/>
              </a:spcBef>
              <a:spcAft>
                <a:spcPts val="0"/>
              </a:spcAft>
              <a:buClr>
                <a:schemeClr val="dk1"/>
              </a:buClr>
              <a:buSzPct val="100000"/>
              <a:buFont typeface="Calibri"/>
              <a:buNone/>
            </a:pPr>
            <a:r>
              <a:rPr lang="en-US" sz="2200"/>
              <a:t>3.	Whether or not a 6 volt lantern battery is defective.</a:t>
            </a:r>
            <a:endParaRPr/>
          </a:p>
          <a:p>
            <a:pPr indent="0" lvl="0" marL="0" rtl="0" algn="l">
              <a:lnSpc>
                <a:spcPct val="100000"/>
              </a:lnSpc>
              <a:spcBef>
                <a:spcPts val="407"/>
              </a:spcBef>
              <a:spcAft>
                <a:spcPts val="0"/>
              </a:spcAft>
              <a:buClr>
                <a:schemeClr val="dk1"/>
              </a:buClr>
              <a:buSzPct val="100000"/>
              <a:buFont typeface="Calibri"/>
              <a:buNone/>
            </a:pPr>
            <a:r>
              <a:rPr lang="en-US" sz="2200"/>
              <a:t>4.	The weight of a lead pencil.</a:t>
            </a:r>
            <a:endParaRPr/>
          </a:p>
          <a:p>
            <a:pPr indent="0" lvl="0" marL="0" rtl="0" algn="l">
              <a:lnSpc>
                <a:spcPct val="100000"/>
              </a:lnSpc>
              <a:spcBef>
                <a:spcPts val="407"/>
              </a:spcBef>
              <a:spcAft>
                <a:spcPts val="0"/>
              </a:spcAft>
              <a:buClr>
                <a:schemeClr val="dk1"/>
              </a:buClr>
              <a:buSzPct val="100000"/>
              <a:buFont typeface="Calibri"/>
              <a:buNone/>
            </a:pPr>
            <a:r>
              <a:rPr lang="en-US" sz="2200"/>
              <a:t>5.	The length of time billed for a long distance telephone call.</a:t>
            </a:r>
            <a:endParaRPr/>
          </a:p>
          <a:p>
            <a:pPr indent="0" lvl="0" marL="0" rtl="0" algn="l">
              <a:lnSpc>
                <a:spcPct val="100000"/>
              </a:lnSpc>
              <a:spcBef>
                <a:spcPts val="407"/>
              </a:spcBef>
              <a:spcAft>
                <a:spcPts val="0"/>
              </a:spcAft>
              <a:buClr>
                <a:schemeClr val="dk1"/>
              </a:buClr>
              <a:buSzPct val="100000"/>
              <a:buFont typeface="Calibri"/>
              <a:buNone/>
            </a:pPr>
            <a:r>
              <a:rPr lang="en-US" sz="2200"/>
              <a:t>6.	The brand of cereal children eat for breakfast.</a:t>
            </a:r>
            <a:endParaRPr/>
          </a:p>
          <a:p>
            <a:pPr indent="0" lvl="0" marL="0" rtl="0" algn="l">
              <a:lnSpc>
                <a:spcPct val="100000"/>
              </a:lnSpc>
              <a:spcBef>
                <a:spcPts val="407"/>
              </a:spcBef>
              <a:spcAft>
                <a:spcPts val="0"/>
              </a:spcAft>
              <a:buClr>
                <a:schemeClr val="dk1"/>
              </a:buClr>
              <a:buSzPct val="100000"/>
              <a:buFont typeface="Calibri"/>
              <a:buNone/>
            </a:pPr>
            <a:r>
              <a:rPr lang="en-US" sz="2200"/>
              <a:t>7.	The type of book taken out of the library by an adult.</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193" name="Google Shape;193;p1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94" name="Google Shape;194;p1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95" name="Google Shape;195;p11"/>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 of variables…</a:t>
            </a:r>
            <a:endParaRPr>
              <a:solidFill>
                <a:srgbClr val="538CD5"/>
              </a:solidFill>
            </a:endParaRPr>
          </a:p>
        </p:txBody>
      </p:sp>
      <p:sp>
        <p:nvSpPr>
          <p:cNvPr id="201" name="Google Shape;201;p12"/>
          <p:cNvSpPr txBox="1"/>
          <p:nvPr>
            <p:ph idx="1" type="body"/>
          </p:nvPr>
        </p:nvSpPr>
        <p:spPr>
          <a:xfrm>
            <a:off x="457200" y="1047750"/>
            <a:ext cx="8229600" cy="339447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E36C09"/>
              </a:buClr>
              <a:buSzPct val="100000"/>
              <a:buFont typeface="Calibri"/>
              <a:buNone/>
            </a:pPr>
            <a:r>
              <a:rPr i="1" lang="en-US" sz="2000">
                <a:solidFill>
                  <a:srgbClr val="E36C09"/>
                </a:solidFill>
              </a:rPr>
              <a:t>Example</a:t>
            </a:r>
            <a:r>
              <a:rPr lang="en-US" sz="2000">
                <a:solidFill>
                  <a:srgbClr val="E36C09"/>
                </a:solidFill>
              </a:rPr>
              <a:t>: </a:t>
            </a:r>
            <a:r>
              <a:rPr lang="en-US" sz="2000"/>
              <a:t>Identify each of the following as examples of</a:t>
            </a:r>
            <a:endParaRPr/>
          </a:p>
          <a:p>
            <a:pPr indent="-457200" lvl="0" marL="457200" rtl="0" algn="l">
              <a:lnSpc>
                <a:spcPct val="100000"/>
              </a:lnSpc>
              <a:spcBef>
                <a:spcPts val="370"/>
              </a:spcBef>
              <a:spcAft>
                <a:spcPts val="0"/>
              </a:spcAft>
              <a:buClr>
                <a:schemeClr val="dk1"/>
              </a:buClr>
              <a:buSzPct val="100000"/>
              <a:buFont typeface="Calibri"/>
              <a:buAutoNum type="arabicParenBoth"/>
            </a:pPr>
            <a:r>
              <a:rPr lang="en-US" sz="2000"/>
              <a:t>nominal, (2) ordinal, (3) discrete, or (4) continuous variables:</a:t>
            </a:r>
            <a:endParaRPr/>
          </a:p>
          <a:p>
            <a:pPr indent="-457200" lvl="0" marL="457200" rtl="0" algn="l">
              <a:lnSpc>
                <a:spcPct val="100000"/>
              </a:lnSpc>
              <a:spcBef>
                <a:spcPts val="370"/>
              </a:spcBef>
              <a:spcAft>
                <a:spcPts val="0"/>
              </a:spcAft>
              <a:buClr>
                <a:schemeClr val="dk1"/>
              </a:buClr>
              <a:buSzPct val="100000"/>
              <a:buNone/>
            </a:pPr>
            <a:r>
              <a:t/>
            </a:r>
            <a:endParaRPr sz="2000"/>
          </a:p>
          <a:p>
            <a:pPr indent="-457200" lvl="0" marL="457200" rtl="0" algn="l">
              <a:lnSpc>
                <a:spcPct val="100000"/>
              </a:lnSpc>
              <a:spcBef>
                <a:spcPts val="370"/>
              </a:spcBef>
              <a:spcAft>
                <a:spcPts val="0"/>
              </a:spcAft>
              <a:buClr>
                <a:schemeClr val="dk1"/>
              </a:buClr>
              <a:buSzPct val="100000"/>
              <a:buChar char="•"/>
            </a:pPr>
            <a:r>
              <a:rPr lang="en-US" sz="2000"/>
              <a:t>The length of time until a pain reliever begins to work.</a:t>
            </a:r>
            <a:endParaRPr/>
          </a:p>
          <a:p>
            <a:pPr indent="-457200" lvl="0" marL="457200" rtl="0" algn="l">
              <a:lnSpc>
                <a:spcPct val="100000"/>
              </a:lnSpc>
              <a:spcBef>
                <a:spcPts val="370"/>
              </a:spcBef>
              <a:spcAft>
                <a:spcPts val="0"/>
              </a:spcAft>
              <a:buClr>
                <a:schemeClr val="dk1"/>
              </a:buClr>
              <a:buSzPct val="100000"/>
              <a:buChar char="•"/>
            </a:pPr>
            <a:r>
              <a:rPr lang="en-US" sz="2000"/>
              <a:t>The number of chocolate chips in a cookie.</a:t>
            </a:r>
            <a:endParaRPr/>
          </a:p>
          <a:p>
            <a:pPr indent="-457200" lvl="0" marL="457200" rtl="0" algn="l">
              <a:lnSpc>
                <a:spcPct val="100000"/>
              </a:lnSpc>
              <a:spcBef>
                <a:spcPts val="370"/>
              </a:spcBef>
              <a:spcAft>
                <a:spcPts val="0"/>
              </a:spcAft>
              <a:buClr>
                <a:schemeClr val="dk1"/>
              </a:buClr>
              <a:buSzPct val="100000"/>
              <a:buChar char="•"/>
            </a:pPr>
            <a:r>
              <a:rPr lang="en-US" sz="2000"/>
              <a:t>The number of colors used in a statistics textbook.</a:t>
            </a:r>
            <a:endParaRPr/>
          </a:p>
          <a:p>
            <a:pPr indent="-457200" lvl="0" marL="457200" rtl="0" algn="l">
              <a:lnSpc>
                <a:spcPct val="100000"/>
              </a:lnSpc>
              <a:spcBef>
                <a:spcPts val="370"/>
              </a:spcBef>
              <a:spcAft>
                <a:spcPts val="0"/>
              </a:spcAft>
              <a:buClr>
                <a:schemeClr val="dk1"/>
              </a:buClr>
              <a:buSzPct val="100000"/>
              <a:buChar char="•"/>
            </a:pPr>
            <a:r>
              <a:rPr lang="en-US" sz="2000"/>
              <a:t>The brand of refrigerator in a home.</a:t>
            </a:r>
            <a:endParaRPr/>
          </a:p>
          <a:p>
            <a:pPr indent="-457200" lvl="0" marL="457200" rtl="0" algn="l">
              <a:lnSpc>
                <a:spcPct val="100000"/>
              </a:lnSpc>
              <a:spcBef>
                <a:spcPts val="370"/>
              </a:spcBef>
              <a:spcAft>
                <a:spcPts val="0"/>
              </a:spcAft>
              <a:buClr>
                <a:schemeClr val="dk1"/>
              </a:buClr>
              <a:buSzPct val="100000"/>
              <a:buChar char="•"/>
            </a:pPr>
            <a:r>
              <a:rPr lang="en-US" sz="2000"/>
              <a:t>The overall satisfaction rating of a new car.</a:t>
            </a:r>
            <a:endParaRPr/>
          </a:p>
          <a:p>
            <a:pPr indent="-457200" lvl="0" marL="457200" rtl="0" algn="l">
              <a:lnSpc>
                <a:spcPct val="100000"/>
              </a:lnSpc>
              <a:spcBef>
                <a:spcPts val="370"/>
              </a:spcBef>
              <a:spcAft>
                <a:spcPts val="0"/>
              </a:spcAft>
              <a:buClr>
                <a:schemeClr val="dk1"/>
              </a:buClr>
              <a:buSzPct val="100000"/>
              <a:buChar char="•"/>
            </a:pPr>
            <a:r>
              <a:rPr lang="en-US" sz="2000"/>
              <a:t>The number of files on a computer’s hard disk.</a:t>
            </a:r>
            <a:endParaRPr/>
          </a:p>
          <a:p>
            <a:pPr indent="-457200" lvl="0" marL="457200" rtl="0" algn="l">
              <a:lnSpc>
                <a:spcPct val="100000"/>
              </a:lnSpc>
              <a:spcBef>
                <a:spcPts val="370"/>
              </a:spcBef>
              <a:spcAft>
                <a:spcPts val="0"/>
              </a:spcAft>
              <a:buClr>
                <a:schemeClr val="dk1"/>
              </a:buClr>
              <a:buSzPct val="100000"/>
              <a:buChar char="•"/>
            </a:pPr>
            <a:r>
              <a:rPr lang="en-US" sz="2000"/>
              <a:t>The pH level of the water in a swimming pool.</a:t>
            </a:r>
            <a:endParaRPr/>
          </a:p>
          <a:p>
            <a:pPr indent="-457200" lvl="0" marL="457200" rtl="0" algn="l">
              <a:lnSpc>
                <a:spcPct val="100000"/>
              </a:lnSpc>
              <a:spcBef>
                <a:spcPts val="370"/>
              </a:spcBef>
              <a:spcAft>
                <a:spcPts val="0"/>
              </a:spcAft>
              <a:buClr>
                <a:schemeClr val="dk1"/>
              </a:buClr>
              <a:buSzPct val="100000"/>
              <a:buChar char="•"/>
            </a:pPr>
            <a:r>
              <a:rPr lang="en-US" sz="2000"/>
              <a:t>The number of staples in a stapler.</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202" name="Google Shape;202;p1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03" name="Google Shape;203;p1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04" name="Google Shape;204;p12"/>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Image result for machine learning robot" id="209" name="Google Shape;209;p14"/>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210" name="Google Shape;210;p14"/>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en-US"/>
              <a:t>Harnessing Data</a:t>
            </a:r>
            <a:endParaRPr/>
          </a:p>
        </p:txBody>
      </p:sp>
      <p:sp>
        <p:nvSpPr>
          <p:cNvPr id="211" name="Google Shape;211;p14"/>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- 2</a:t>
            </a:r>
            <a:endParaRPr/>
          </a:p>
        </p:txBody>
      </p:sp>
      <p:sp>
        <p:nvSpPr>
          <p:cNvPr id="212" name="Google Shape;212;p1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13" name="Google Shape;213;p1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214" name="Google Shape;214;p1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title"/>
          </p:nvPr>
        </p:nvSpPr>
        <p:spPr>
          <a:xfrm>
            <a:off x="126125" y="0"/>
            <a:ext cx="6841800" cy="10158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70C0"/>
              </a:buClr>
              <a:buSzPts val="3200"/>
              <a:buFont typeface="Calibri"/>
              <a:buNone/>
            </a:pPr>
            <a:r>
              <a:rPr lang="en-US" sz="2800">
                <a:solidFill>
                  <a:srgbClr val="0070C0"/>
                </a:solidFill>
              </a:rPr>
              <a:t>Steps Involved In Descriptive Statistics</a:t>
            </a:r>
            <a:endParaRPr sz="2800">
              <a:solidFill>
                <a:srgbClr val="0070C0"/>
              </a:solidFill>
            </a:endParaRPr>
          </a:p>
          <a:p>
            <a:pPr indent="0" lvl="0" marL="0" rtl="0" algn="ctr">
              <a:lnSpc>
                <a:spcPct val="100000"/>
              </a:lnSpc>
              <a:spcBef>
                <a:spcPts val="0"/>
              </a:spcBef>
              <a:spcAft>
                <a:spcPts val="0"/>
              </a:spcAft>
              <a:buClr>
                <a:srgbClr val="0070C0"/>
              </a:buClr>
              <a:buSzPts val="3200"/>
              <a:buFont typeface="Calibri"/>
              <a:buNone/>
            </a:pPr>
            <a:r>
              <a:t/>
            </a:r>
            <a:endParaRPr>
              <a:solidFill>
                <a:srgbClr val="0070C0"/>
              </a:solidFill>
            </a:endParaRPr>
          </a:p>
        </p:txBody>
      </p:sp>
      <p:sp>
        <p:nvSpPr>
          <p:cNvPr id="220" name="Google Shape;220;p15"/>
          <p:cNvSpPr txBox="1"/>
          <p:nvPr>
            <p:ph idx="1" type="body"/>
          </p:nvPr>
        </p:nvSpPr>
        <p:spPr>
          <a:xfrm>
            <a:off x="457200" y="10477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407"/>
              </a:spcBef>
              <a:spcAft>
                <a:spcPts val="0"/>
              </a:spcAft>
              <a:buSzPts val="2700"/>
              <a:buChar char="•"/>
            </a:pPr>
            <a:r>
              <a:rPr lang="en-US" sz="2100"/>
              <a:t>Collecting the data</a:t>
            </a:r>
            <a:endParaRPr sz="2100"/>
          </a:p>
          <a:p>
            <a:pPr indent="0" lvl="0" marL="0" rtl="0" algn="l">
              <a:lnSpc>
                <a:spcPct val="90000"/>
              </a:lnSpc>
              <a:spcBef>
                <a:spcPts val="407"/>
              </a:spcBef>
              <a:spcAft>
                <a:spcPts val="0"/>
              </a:spcAft>
              <a:buSzPts val="1800"/>
              <a:buNone/>
            </a:pPr>
            <a:r>
              <a:t/>
            </a:r>
            <a:endParaRPr sz="2100"/>
          </a:p>
          <a:p>
            <a:pPr indent="-342900" lvl="0" marL="342900" rtl="0" algn="l">
              <a:lnSpc>
                <a:spcPct val="90000"/>
              </a:lnSpc>
              <a:spcBef>
                <a:spcPts val="407"/>
              </a:spcBef>
              <a:spcAft>
                <a:spcPts val="0"/>
              </a:spcAft>
              <a:buSzPts val="2700"/>
              <a:buChar char="•"/>
            </a:pPr>
            <a:r>
              <a:rPr lang="en-US" sz="2100"/>
              <a:t>Presenting the data--&gt;Visualization using Matplotlib and Seaborn.</a:t>
            </a:r>
            <a:endParaRPr sz="2100"/>
          </a:p>
          <a:p>
            <a:pPr indent="0" lvl="0" marL="0" rtl="0" algn="l">
              <a:lnSpc>
                <a:spcPct val="90000"/>
              </a:lnSpc>
              <a:spcBef>
                <a:spcPts val="407"/>
              </a:spcBef>
              <a:spcAft>
                <a:spcPts val="0"/>
              </a:spcAft>
              <a:buSzPts val="1800"/>
              <a:buNone/>
            </a:pPr>
            <a:r>
              <a:t/>
            </a:r>
            <a:endParaRPr sz="2100"/>
          </a:p>
          <a:p>
            <a:pPr indent="-342900" lvl="0" marL="342900" rtl="0" algn="l">
              <a:lnSpc>
                <a:spcPct val="90000"/>
              </a:lnSpc>
              <a:spcBef>
                <a:spcPts val="407"/>
              </a:spcBef>
              <a:spcAft>
                <a:spcPts val="0"/>
              </a:spcAft>
              <a:buSzPts val="2700"/>
              <a:buChar char="•"/>
            </a:pPr>
            <a:r>
              <a:rPr lang="en-US" sz="2100"/>
              <a:t>Summarizing the data--&gt;Module 3</a:t>
            </a:r>
            <a:endParaRPr sz="2700"/>
          </a:p>
          <a:p>
            <a:pPr indent="-139700" lvl="0" marL="342900" rtl="0" algn="l">
              <a:lnSpc>
                <a:spcPct val="100000"/>
              </a:lnSpc>
              <a:spcBef>
                <a:spcPts val="640"/>
              </a:spcBef>
              <a:spcAft>
                <a:spcPts val="0"/>
              </a:spcAft>
              <a:buClr>
                <a:schemeClr val="dk1"/>
              </a:buClr>
              <a:buSzPts val="3200"/>
              <a:buNone/>
            </a:pPr>
            <a:r>
              <a:t/>
            </a:r>
            <a:endParaRPr/>
          </a:p>
        </p:txBody>
      </p:sp>
      <p:sp>
        <p:nvSpPr>
          <p:cNvPr id="221" name="Google Shape;221;p1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222" name="Google Shape;222;p1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23" name="Google Shape;223;p15"/>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fcf1c9e0e0_0_1"/>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Making sense of the data</a:t>
            </a:r>
            <a:endParaRPr/>
          </a:p>
        </p:txBody>
      </p:sp>
      <p:sp>
        <p:nvSpPr>
          <p:cNvPr id="229" name="Google Shape;229;gfcf1c9e0e0_0_1"/>
          <p:cNvSpPr txBox="1"/>
          <p:nvPr>
            <p:ph idx="1" type="body"/>
          </p:nvPr>
        </p:nvSpPr>
        <p:spPr>
          <a:xfrm>
            <a:off x="457200" y="1047750"/>
            <a:ext cx="8229600" cy="3394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000"/>
              <a:buNone/>
            </a:pPr>
            <a:r>
              <a:rPr lang="en-US" sz="2000"/>
              <a:t>A sample which is drawn from the population should have same characteristics as the population.</a:t>
            </a:r>
            <a:endParaRPr/>
          </a:p>
          <a:p>
            <a:pPr indent="0" lvl="0" marL="0" rtl="0" algn="just">
              <a:lnSpc>
                <a:spcPct val="100000"/>
              </a:lnSpc>
              <a:spcBef>
                <a:spcPts val="0"/>
              </a:spcBef>
              <a:spcAft>
                <a:spcPts val="0"/>
              </a:spcAft>
              <a:buClr>
                <a:schemeClr val="dk1"/>
              </a:buClr>
              <a:buSzPts val="2000"/>
              <a:buNone/>
            </a:pPr>
            <a:r>
              <a:t/>
            </a:r>
            <a:endParaRPr sz="2000"/>
          </a:p>
          <a:p>
            <a:pPr indent="0" lvl="0" marL="114300" rtl="0" algn="l">
              <a:lnSpc>
                <a:spcPct val="100000"/>
              </a:lnSpc>
              <a:spcBef>
                <a:spcPts val="400"/>
              </a:spcBef>
              <a:spcAft>
                <a:spcPts val="0"/>
              </a:spcAft>
              <a:buSzPts val="1800"/>
              <a:buNone/>
            </a:pPr>
            <a:r>
              <a:rPr b="0" i="0" lang="en-US" sz="1800" u="none" strike="noStrike">
                <a:solidFill>
                  <a:srgbClr val="000000"/>
                </a:solidFill>
                <a:latin typeface="Calibri"/>
                <a:ea typeface="Calibri"/>
                <a:cs typeface="Calibri"/>
                <a:sym typeface="Calibri"/>
              </a:rPr>
              <a:t>Sampling can be:</a:t>
            </a:r>
            <a:endParaRPr b="0"/>
          </a:p>
          <a:p>
            <a:pPr indent="-342900" lvl="0" marL="457200" rtl="0" algn="l">
              <a:lnSpc>
                <a:spcPct val="100000"/>
              </a:lnSpc>
              <a:spcBef>
                <a:spcPts val="400"/>
              </a:spcBef>
              <a:spcAft>
                <a:spcPts val="0"/>
              </a:spcAft>
              <a:buSzPts val="1800"/>
              <a:buFont typeface="Arial"/>
              <a:buChar char="•"/>
            </a:pPr>
            <a:r>
              <a:rPr b="1" i="0" lang="en-US" sz="1800" u="none" strike="noStrike">
                <a:solidFill>
                  <a:srgbClr val="E36C09"/>
                </a:solidFill>
                <a:latin typeface="Calibri"/>
                <a:ea typeface="Calibri"/>
                <a:cs typeface="Calibri"/>
                <a:sym typeface="Calibri"/>
              </a:rPr>
              <a:t>with replacement</a:t>
            </a:r>
            <a:r>
              <a:rPr b="0" i="0" lang="en-US" sz="1800" u="none" strike="noStrike">
                <a:solidFill>
                  <a:srgbClr val="E36C09"/>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a member of the population may be chosen more than once</a:t>
            </a:r>
            <a:endParaRPr b="1" i="0" sz="1800" u="none" strike="noStrike">
              <a:solidFill>
                <a:srgbClr val="E36C09"/>
              </a:solidFill>
              <a:latin typeface="Arial"/>
              <a:ea typeface="Arial"/>
              <a:cs typeface="Arial"/>
              <a:sym typeface="Arial"/>
            </a:endParaRPr>
          </a:p>
          <a:p>
            <a:pPr indent="-342900" lvl="0" marL="457200" rtl="0" algn="l">
              <a:lnSpc>
                <a:spcPct val="100000"/>
              </a:lnSpc>
              <a:spcBef>
                <a:spcPts val="400"/>
              </a:spcBef>
              <a:spcAft>
                <a:spcPts val="0"/>
              </a:spcAft>
              <a:buSzPts val="1800"/>
              <a:buFont typeface="Arial"/>
              <a:buChar char="•"/>
            </a:pPr>
            <a:r>
              <a:rPr b="0" i="0" lang="en-US" sz="1800" u="none" strike="noStrike">
                <a:solidFill>
                  <a:srgbClr val="000000"/>
                </a:solidFill>
                <a:latin typeface="Calibri"/>
                <a:ea typeface="Calibri"/>
                <a:cs typeface="Calibri"/>
                <a:sym typeface="Calibri"/>
              </a:rPr>
              <a:t> </a:t>
            </a:r>
            <a:r>
              <a:rPr b="1" i="0" lang="en-US" sz="1800" u="none" strike="noStrike">
                <a:solidFill>
                  <a:srgbClr val="E36C09"/>
                </a:solidFill>
                <a:latin typeface="Calibri"/>
                <a:ea typeface="Calibri"/>
                <a:cs typeface="Calibri"/>
                <a:sym typeface="Calibri"/>
              </a:rPr>
              <a:t>without replacement</a:t>
            </a:r>
            <a:r>
              <a:rPr b="0" i="0" lang="en-US" sz="1800" u="none" strike="noStrike">
                <a:solidFill>
                  <a:srgbClr val="E36C09"/>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a member of the population may be chosen only once (lottery ticket)</a:t>
            </a:r>
            <a:endParaRPr b="0" i="0" sz="1800" u="none" strike="noStrike">
              <a:solidFill>
                <a:srgbClr val="000000"/>
              </a:solidFill>
              <a:latin typeface="Arial"/>
              <a:ea typeface="Arial"/>
              <a:cs typeface="Arial"/>
              <a:sym typeface="Arial"/>
            </a:endParaRPr>
          </a:p>
          <a:p>
            <a:pPr indent="0" lvl="0" marL="0" rtl="0" algn="just">
              <a:lnSpc>
                <a:spcPct val="100000"/>
              </a:lnSpc>
              <a:spcBef>
                <a:spcPts val="0"/>
              </a:spcBef>
              <a:spcAft>
                <a:spcPts val="0"/>
              </a:spcAft>
              <a:buClr>
                <a:schemeClr val="dk1"/>
              </a:buClr>
              <a:buSzPts val="2000"/>
              <a:buNone/>
            </a:pPr>
            <a:r>
              <a:t/>
            </a:r>
            <a:endParaRPr/>
          </a:p>
        </p:txBody>
      </p:sp>
      <p:sp>
        <p:nvSpPr>
          <p:cNvPr id="230" name="Google Shape;230;gfcf1c9e0e0_0_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31" name="Google Shape;231;gfcf1c9e0e0_0_1"/>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32" name="Google Shape;232;gfcf1c9e0e0_0_1"/>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Collecting The Data</a:t>
            </a:r>
            <a:endParaRPr/>
          </a:p>
        </p:txBody>
      </p:sp>
      <p:sp>
        <p:nvSpPr>
          <p:cNvPr id="238" name="Google Shape;238;p21"/>
          <p:cNvSpPr txBox="1"/>
          <p:nvPr>
            <p:ph idx="1" type="body"/>
          </p:nvPr>
        </p:nvSpPr>
        <p:spPr>
          <a:xfrm>
            <a:off x="98100" y="784850"/>
            <a:ext cx="8817300" cy="4176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Step1:-</a:t>
            </a:r>
            <a:r>
              <a:rPr lang="en-US" sz="1983"/>
              <a:t>Define the object or aim of the experiment.</a:t>
            </a:r>
            <a:endParaRPr sz="1983"/>
          </a:p>
          <a:p>
            <a:pPr indent="0" lvl="0" marL="0" rtl="0" algn="l">
              <a:lnSpc>
                <a:spcPct val="90000"/>
              </a:lnSpc>
              <a:spcBef>
                <a:spcPts val="407"/>
              </a:spcBef>
              <a:spcAft>
                <a:spcPts val="0"/>
              </a:spcAft>
              <a:buClr>
                <a:schemeClr val="dk1"/>
              </a:buClr>
              <a:buSzPts val="1100"/>
              <a:buNone/>
            </a:pPr>
            <a:r>
              <a:rPr lang="en-US" sz="1983"/>
              <a:t>                       i.e  Estimate the average life of electronic component</a:t>
            </a:r>
            <a:endParaRPr sz="1983"/>
          </a:p>
          <a:p>
            <a:pPr indent="0" lvl="0" marL="0" rtl="0" algn="l">
              <a:lnSpc>
                <a:spcPct val="90000"/>
              </a:lnSpc>
              <a:spcBef>
                <a:spcPts val="407"/>
              </a:spcBef>
              <a:spcAft>
                <a:spcPts val="0"/>
              </a:spcAft>
              <a:buClr>
                <a:schemeClr val="dk1"/>
              </a:buClr>
              <a:buSzPts val="1100"/>
              <a:buFont typeface="Arial"/>
              <a:buNone/>
            </a:pPr>
            <a:r>
              <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Step2:-</a:t>
            </a:r>
            <a:r>
              <a:rPr lang="en-US" sz="1983"/>
              <a:t>Define the variable and population of interest.</a:t>
            </a:r>
            <a:endParaRPr sz="1983"/>
          </a:p>
          <a:p>
            <a:pPr indent="0" lvl="0" marL="0" rtl="0" algn="l">
              <a:lnSpc>
                <a:spcPct val="90000"/>
              </a:lnSpc>
              <a:spcBef>
                <a:spcPts val="407"/>
              </a:spcBef>
              <a:spcAft>
                <a:spcPts val="0"/>
              </a:spcAft>
              <a:buClr>
                <a:schemeClr val="dk1"/>
              </a:buClr>
              <a:buSzPts val="1100"/>
              <a:buNone/>
            </a:pPr>
            <a:r>
              <a:rPr lang="en-US" sz="1983"/>
              <a:t>                        i.e usage,power rating,battery life etc</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Step3:</a:t>
            </a:r>
            <a:r>
              <a:rPr b="1" lang="en-US" sz="1983"/>
              <a:t>-</a:t>
            </a:r>
            <a:r>
              <a:rPr lang="en-US" sz="1983"/>
              <a:t>Defining the data collection scheme and data measuring scheme.</a:t>
            </a:r>
            <a:endParaRPr sz="1983"/>
          </a:p>
          <a:p>
            <a:pPr indent="0" lvl="0" marL="0" rtl="0" algn="l">
              <a:lnSpc>
                <a:spcPct val="90000"/>
              </a:lnSpc>
              <a:spcBef>
                <a:spcPts val="407"/>
              </a:spcBef>
              <a:spcAft>
                <a:spcPts val="0"/>
              </a:spcAft>
              <a:buClr>
                <a:schemeClr val="dk1"/>
              </a:buClr>
              <a:buSzPts val="1100"/>
              <a:buFont typeface="Arial"/>
              <a:buNone/>
            </a:pPr>
            <a:r>
              <a:rPr lang="en-US" sz="1983"/>
              <a:t>                         i.e sampling procedure,sample size,data measuring device.</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Step4:-</a:t>
            </a:r>
            <a:r>
              <a:rPr lang="en-US" sz="1983"/>
              <a:t>Defining the appropriate descriptive and inferential analysis techniques</a:t>
            </a:r>
            <a:r>
              <a:rPr b="1" lang="en-US" sz="1983"/>
              <a:t>  </a:t>
            </a:r>
            <a:r>
              <a:rPr b="1" lang="en-US" sz="1400"/>
              <a:t>         </a:t>
            </a:r>
            <a:endParaRPr b="1" sz="1400"/>
          </a:p>
          <a:p>
            <a:pPr indent="-215900" lvl="0" marL="342900" rtl="0" algn="l">
              <a:lnSpc>
                <a:spcPct val="100000"/>
              </a:lnSpc>
              <a:spcBef>
                <a:spcPts val="400"/>
              </a:spcBef>
              <a:spcAft>
                <a:spcPts val="0"/>
              </a:spcAft>
              <a:buClr>
                <a:schemeClr val="dk1"/>
              </a:buClr>
              <a:buSzPts val="3200"/>
              <a:buNone/>
            </a:pPr>
            <a:r>
              <a:t/>
            </a:r>
            <a:endParaRPr/>
          </a:p>
        </p:txBody>
      </p:sp>
      <p:sp>
        <p:nvSpPr>
          <p:cNvPr id="239" name="Google Shape;239;p2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40" name="Google Shape;240;p2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41" name="Google Shape;241;p21"/>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94200" y="75375"/>
            <a:ext cx="6801600" cy="55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407"/>
              </a:spcBef>
              <a:spcAft>
                <a:spcPts val="0"/>
              </a:spcAft>
              <a:buSzPts val="3200"/>
              <a:buNone/>
            </a:pPr>
            <a:r>
              <a:rPr lang="en-US" sz="3600">
                <a:solidFill>
                  <a:srgbClr val="538CD5"/>
                </a:solidFill>
              </a:rPr>
              <a:t>Methods Used To Collect Data</a:t>
            </a:r>
            <a:endParaRPr sz="5400">
              <a:solidFill>
                <a:srgbClr val="538CD5"/>
              </a:solidFill>
            </a:endParaRPr>
          </a:p>
        </p:txBody>
      </p:sp>
      <p:sp>
        <p:nvSpPr>
          <p:cNvPr id="247" name="Google Shape;247;p13"/>
          <p:cNvSpPr txBox="1"/>
          <p:nvPr>
            <p:ph idx="1" type="body"/>
          </p:nvPr>
        </p:nvSpPr>
        <p:spPr>
          <a:xfrm>
            <a:off x="381000" y="971550"/>
            <a:ext cx="8686800" cy="3879000"/>
          </a:xfrm>
          <a:prstGeom prst="rect">
            <a:avLst/>
          </a:prstGeom>
          <a:noFill/>
          <a:ln>
            <a:noFill/>
          </a:ln>
        </p:spPr>
        <p:txBody>
          <a:bodyPr anchorCtr="0" anchor="t" bIns="45700" lIns="91425" spcFirstLastPara="1" rIns="91425" wrap="square" tIns="45700">
            <a:normAutofit/>
          </a:bodyPr>
          <a:lstStyle/>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Experiment:</a:t>
            </a:r>
            <a:r>
              <a:rPr lang="en-US" sz="1400">
                <a:latin typeface="Arial"/>
                <a:ea typeface="Arial"/>
                <a:cs typeface="Arial"/>
                <a:sym typeface="Arial"/>
              </a:rPr>
              <a:t> The investigator controls or modifies the environment and observes the effect on the variable under study.</a:t>
            </a:r>
            <a:endParaRPr sz="14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Survey</a:t>
            </a:r>
            <a:r>
              <a:rPr lang="en-US" sz="1400">
                <a:solidFill>
                  <a:schemeClr val="accent6"/>
                </a:solidFill>
                <a:latin typeface="Arial"/>
                <a:ea typeface="Arial"/>
                <a:cs typeface="Arial"/>
                <a:sym typeface="Arial"/>
              </a:rPr>
              <a:t>: </a:t>
            </a:r>
            <a:r>
              <a:rPr lang="en-US" sz="1400">
                <a:latin typeface="Arial"/>
                <a:ea typeface="Arial"/>
                <a:cs typeface="Arial"/>
                <a:sym typeface="Arial"/>
              </a:rPr>
              <a:t>Data are obtained by sampling some of the population of interest.  The investigator does not modify the environment.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Census:</a:t>
            </a:r>
            <a:r>
              <a:rPr lang="en-US" sz="1400">
                <a:solidFill>
                  <a:schemeClr val="accent6"/>
                </a:solidFill>
                <a:latin typeface="Arial"/>
                <a:ea typeface="Arial"/>
                <a:cs typeface="Arial"/>
                <a:sym typeface="Arial"/>
              </a:rPr>
              <a:t> </a:t>
            </a:r>
            <a:r>
              <a:rPr lang="en-US" sz="1400">
                <a:latin typeface="Arial"/>
                <a:ea typeface="Arial"/>
                <a:cs typeface="Arial"/>
                <a:sym typeface="Arial"/>
              </a:rPr>
              <a:t>A 100% survey.  Every element of the population is listed.  Seldom used: difficult and time-consuming to compile, and expensive.</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Judgment Samples:</a:t>
            </a:r>
            <a:r>
              <a:rPr lang="en-US" sz="1400">
                <a:solidFill>
                  <a:schemeClr val="accent6"/>
                </a:solidFill>
                <a:latin typeface="Arial"/>
                <a:ea typeface="Arial"/>
                <a:cs typeface="Arial"/>
                <a:sym typeface="Arial"/>
              </a:rPr>
              <a:t> </a:t>
            </a:r>
            <a:r>
              <a:rPr lang="en-US" sz="1400">
                <a:latin typeface="Arial"/>
                <a:ea typeface="Arial"/>
                <a:cs typeface="Arial"/>
                <a:sym typeface="Arial"/>
              </a:rPr>
              <a:t>It is a non-probability sampling technique in which the sample members are chosen only on the basis of the researcher's knowledge and judgment.</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Probability Samples:</a:t>
            </a:r>
            <a:r>
              <a:rPr b="1" lang="en-US" sz="1400">
                <a:latin typeface="Arial"/>
                <a:ea typeface="Arial"/>
                <a:cs typeface="Arial"/>
                <a:sym typeface="Arial"/>
              </a:rPr>
              <a:t> </a:t>
            </a:r>
            <a:r>
              <a:rPr lang="en-US" sz="1400">
                <a:latin typeface="Arial"/>
                <a:ea typeface="Arial"/>
                <a:cs typeface="Arial"/>
                <a:sym typeface="Arial"/>
              </a:rPr>
              <a:t>Samples in which the elements to be selected are drawn on the basis of probability.  Each element in a population has a certain probability of being selected as part of the sample.</a:t>
            </a:r>
            <a:endParaRPr/>
          </a:p>
        </p:txBody>
      </p:sp>
      <p:sp>
        <p:nvSpPr>
          <p:cNvPr id="248" name="Google Shape;248;p1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49" name="Google Shape;249;p1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50" name="Google Shape;250;p13"/>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fcf1c9e0e0_0_22"/>
          <p:cNvSpPr txBox="1"/>
          <p:nvPr>
            <p:ph type="title"/>
          </p:nvPr>
        </p:nvSpPr>
        <p:spPr>
          <a:xfrm>
            <a:off x="94200" y="75375"/>
            <a:ext cx="6801600" cy="55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407"/>
              </a:spcBef>
              <a:spcAft>
                <a:spcPts val="0"/>
              </a:spcAft>
              <a:buSzPts val="3200"/>
              <a:buNone/>
            </a:pPr>
            <a:r>
              <a:rPr lang="en-US" sz="3600">
                <a:solidFill>
                  <a:srgbClr val="538CD5"/>
                </a:solidFill>
              </a:rPr>
              <a:t>Types Of Sampling</a:t>
            </a:r>
            <a:endParaRPr sz="5400">
              <a:solidFill>
                <a:srgbClr val="538CD5"/>
              </a:solidFill>
            </a:endParaRPr>
          </a:p>
        </p:txBody>
      </p:sp>
      <p:sp>
        <p:nvSpPr>
          <p:cNvPr id="256" name="Google Shape;256;gfcf1c9e0e0_0_22"/>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257" name="Google Shape;257;gfcf1c9e0e0_0_22"/>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Untitled-2.png" id="258" name="Google Shape;258;gfcf1c9e0e0_0_22"/>
          <p:cNvPicPr preferRelativeResize="0"/>
          <p:nvPr/>
        </p:nvPicPr>
        <p:blipFill rotWithShape="1">
          <a:blip r:embed="rId3">
            <a:alphaModFix/>
          </a:blip>
          <a:srcRect b="0" l="0" r="0" t="0"/>
          <a:stretch/>
        </p:blipFill>
        <p:spPr>
          <a:xfrm>
            <a:off x="447262" y="835079"/>
            <a:ext cx="8251644" cy="4318360"/>
          </a:xfrm>
          <a:prstGeom prst="rect">
            <a:avLst/>
          </a:prstGeom>
          <a:noFill/>
          <a:ln>
            <a:noFill/>
          </a:ln>
        </p:spPr>
      </p:pic>
      <p:pic>
        <p:nvPicPr>
          <p:cNvPr id="259" name="Google Shape;259;gfcf1c9e0e0_0_22"/>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Probability Sampling</a:t>
            </a:r>
            <a:endParaRPr/>
          </a:p>
        </p:txBody>
      </p:sp>
      <p:sp>
        <p:nvSpPr>
          <p:cNvPr id="265" name="Google Shape;265;p1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66" name="Google Shape;266;p1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67" name="Google Shape;267;p19"/>
          <p:cNvSpPr txBox="1"/>
          <p:nvPr>
            <p:ph idx="1" type="body"/>
          </p:nvPr>
        </p:nvSpPr>
        <p:spPr>
          <a:xfrm>
            <a:off x="152400" y="819575"/>
            <a:ext cx="8991600" cy="3919500"/>
          </a:xfrm>
          <a:prstGeom prst="rect">
            <a:avLst/>
          </a:prstGeom>
          <a:noFill/>
          <a:ln>
            <a:noFill/>
          </a:ln>
        </p:spPr>
        <p:txBody>
          <a:bodyPr anchorCtr="0" anchor="t" bIns="45700" lIns="91425" spcFirstLastPara="1" rIns="91425" wrap="square" tIns="45700">
            <a:normAutofit lnSpcReduction="10000"/>
          </a:bodyPr>
          <a:lstStyle/>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1. Simple Random sampling</a:t>
            </a:r>
            <a:r>
              <a:rPr b="1" lang="en-US" sz="1400">
                <a:latin typeface="Arial"/>
                <a:ea typeface="Arial"/>
                <a:cs typeface="Arial"/>
                <a:sym typeface="Arial"/>
              </a:rPr>
              <a:t> </a:t>
            </a:r>
            <a:r>
              <a:rPr lang="en-US" sz="1400">
                <a:latin typeface="Arial"/>
                <a:ea typeface="Arial"/>
                <a:cs typeface="Arial"/>
                <a:sym typeface="Arial"/>
              </a:rPr>
              <a:t>:-each sample of the same size has an equal chance of being selected.</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2. Stratified Sampling</a:t>
            </a:r>
            <a:r>
              <a:rPr lang="en-US" sz="1400">
                <a:solidFill>
                  <a:schemeClr val="accent6"/>
                </a:solidFill>
                <a:latin typeface="Arial"/>
                <a:ea typeface="Arial"/>
                <a:cs typeface="Arial"/>
                <a:sym typeface="Arial"/>
              </a:rPr>
              <a:t> </a:t>
            </a:r>
            <a:r>
              <a:rPr lang="en-US" sz="1400">
                <a:latin typeface="Arial"/>
                <a:ea typeface="Arial"/>
                <a:cs typeface="Arial"/>
                <a:sym typeface="Arial"/>
              </a:rPr>
              <a:t>:-divide the population into groups called strata and then take a sample from each stratum.</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3. Cluster sampling</a:t>
            </a:r>
            <a:r>
              <a:rPr lang="en-US" sz="1400">
                <a:latin typeface="Arial"/>
                <a:ea typeface="Arial"/>
                <a:cs typeface="Arial"/>
                <a:sym typeface="Arial"/>
              </a:rPr>
              <a:t> :-divide the population into strata and then randomly select some of the strata. All the members from these strata are in the cluster sample.</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4. Systematic sampling</a:t>
            </a:r>
            <a:r>
              <a:rPr lang="en-US" sz="1400">
                <a:solidFill>
                  <a:schemeClr val="accent6"/>
                </a:solidFill>
                <a:latin typeface="Arial"/>
                <a:ea typeface="Arial"/>
                <a:cs typeface="Arial"/>
                <a:sym typeface="Arial"/>
              </a:rPr>
              <a:t> </a:t>
            </a:r>
            <a:r>
              <a:rPr lang="en-US" sz="1400">
                <a:latin typeface="Arial"/>
                <a:ea typeface="Arial"/>
                <a:cs typeface="Arial"/>
                <a:sym typeface="Arial"/>
              </a:rPr>
              <a:t>:-randomly select a starting point and take every n-th piece of data from a listing of the population.</a:t>
            </a:r>
            <a:endParaRPr/>
          </a:p>
          <a:p>
            <a:pPr indent="0" lvl="0" marL="139700" rtl="0" algn="l">
              <a:lnSpc>
                <a:spcPct val="115000"/>
              </a:lnSpc>
              <a:spcBef>
                <a:spcPts val="0"/>
              </a:spcBef>
              <a:spcAft>
                <a:spcPts val="0"/>
              </a:spcAft>
              <a:buSzPts val="14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5. Multistage Random </a:t>
            </a:r>
            <a:r>
              <a:rPr lang="en-US" sz="1400">
                <a:latin typeface="Arial"/>
                <a:ea typeface="Arial"/>
                <a:cs typeface="Arial"/>
                <a:sym typeface="Arial"/>
              </a:rPr>
              <a:t>:- </a:t>
            </a:r>
            <a:r>
              <a:rPr b="0" i="0" lang="en-US" sz="1400">
                <a:solidFill>
                  <a:schemeClr val="dk1"/>
                </a:solidFill>
                <a:latin typeface="Arial"/>
                <a:ea typeface="Arial"/>
                <a:cs typeface="Arial"/>
                <a:sym typeface="Arial"/>
              </a:rPr>
              <a:t>divide the population into clusters and select some clusters at the first stage. At each subsequent stage, you further divide up those selected clusters into smaller clusters, and repeat the process until you get the desired sample size.</a:t>
            </a:r>
            <a:endParaRPr sz="1400">
              <a:solidFill>
                <a:schemeClr val="dk1"/>
              </a:solidFill>
              <a:latin typeface="Arial"/>
              <a:ea typeface="Arial"/>
              <a:cs typeface="Arial"/>
              <a:sym typeface="Arial"/>
            </a:endParaRPr>
          </a:p>
          <a:p>
            <a:pPr indent="0" lvl="0" marL="0" rtl="0" algn="l">
              <a:lnSpc>
                <a:spcPct val="100000"/>
              </a:lnSpc>
              <a:spcBef>
                <a:spcPts val="320"/>
              </a:spcBef>
              <a:spcAft>
                <a:spcPts val="0"/>
              </a:spcAft>
              <a:buSzPts val="1800"/>
              <a:buNone/>
            </a:pPr>
            <a:r>
              <a:t/>
            </a:r>
            <a:endParaRPr/>
          </a:p>
        </p:txBody>
      </p:sp>
      <p:pic>
        <p:nvPicPr>
          <p:cNvPr id="268" name="Google Shape;268;p19"/>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Sampling Example</a:t>
            </a:r>
            <a:endParaRPr/>
          </a:p>
        </p:txBody>
      </p:sp>
      <p:sp>
        <p:nvSpPr>
          <p:cNvPr id="274" name="Google Shape;274;p18"/>
          <p:cNvSpPr txBox="1"/>
          <p:nvPr>
            <p:ph idx="1" type="body"/>
          </p:nvPr>
        </p:nvSpPr>
        <p:spPr>
          <a:xfrm>
            <a:off x="381000" y="1047750"/>
            <a:ext cx="8458200" cy="339447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E36C09"/>
              </a:buClr>
              <a:buSzPts val="1900"/>
              <a:buFont typeface="Calibri"/>
              <a:buNone/>
            </a:pPr>
            <a:r>
              <a:rPr i="1" lang="en-US" sz="1900">
                <a:solidFill>
                  <a:srgbClr val="E36C09"/>
                </a:solidFill>
              </a:rPr>
              <a:t>Example</a:t>
            </a:r>
            <a:r>
              <a:rPr lang="en-US" sz="1900">
                <a:solidFill>
                  <a:srgbClr val="E36C09"/>
                </a:solidFill>
              </a:rPr>
              <a:t>: </a:t>
            </a:r>
            <a:r>
              <a:rPr lang="en-US" sz="1900"/>
              <a:t>An employer is interested in the time it takes each employee to commute to work each morning.  A random sample of 35 employees will be selected and their commuting time will be recorded.</a:t>
            </a:r>
            <a:endParaRPr/>
          </a:p>
          <a:p>
            <a:pPr indent="0" lvl="0" marL="0" rtl="0" algn="l">
              <a:lnSpc>
                <a:spcPct val="100000"/>
              </a:lnSpc>
              <a:spcBef>
                <a:spcPts val="380"/>
              </a:spcBef>
              <a:spcAft>
                <a:spcPts val="0"/>
              </a:spcAft>
              <a:buClr>
                <a:schemeClr val="dk1"/>
              </a:buClr>
              <a:buSzPts val="1900"/>
              <a:buFont typeface="Calibri"/>
              <a:buNone/>
            </a:pPr>
            <a:r>
              <a:t/>
            </a:r>
            <a:endParaRPr sz="1900"/>
          </a:p>
          <a:p>
            <a:pPr indent="0" lvl="0" marL="0" rtl="0" algn="l">
              <a:lnSpc>
                <a:spcPct val="100000"/>
              </a:lnSpc>
              <a:spcBef>
                <a:spcPts val="380"/>
              </a:spcBef>
              <a:spcAft>
                <a:spcPts val="0"/>
              </a:spcAft>
              <a:buClr>
                <a:schemeClr val="dk1"/>
              </a:buClr>
              <a:buSzPts val="1900"/>
              <a:buFont typeface="Calibri"/>
              <a:buNone/>
            </a:pPr>
            <a:r>
              <a:rPr lang="en-US" sz="1900"/>
              <a:t>There are 2712 employees.</a:t>
            </a:r>
            <a:endParaRPr/>
          </a:p>
          <a:p>
            <a:pPr indent="0" lvl="0" marL="0" rtl="0" algn="l">
              <a:lnSpc>
                <a:spcPct val="100000"/>
              </a:lnSpc>
              <a:spcBef>
                <a:spcPts val="200"/>
              </a:spcBef>
              <a:spcAft>
                <a:spcPts val="0"/>
              </a:spcAft>
              <a:buClr>
                <a:schemeClr val="dk1"/>
              </a:buClr>
              <a:buSzPts val="1000"/>
              <a:buFont typeface="Calibri"/>
              <a:buNone/>
            </a:pPr>
            <a:r>
              <a:t/>
            </a:r>
            <a:endParaRPr sz="1000"/>
          </a:p>
          <a:p>
            <a:pPr indent="0" lvl="0" marL="0" rtl="0" algn="l">
              <a:lnSpc>
                <a:spcPct val="100000"/>
              </a:lnSpc>
              <a:spcBef>
                <a:spcPts val="380"/>
              </a:spcBef>
              <a:spcAft>
                <a:spcPts val="0"/>
              </a:spcAft>
              <a:buClr>
                <a:schemeClr val="dk1"/>
              </a:buClr>
              <a:buSzPts val="1900"/>
              <a:buFont typeface="Calibri"/>
              <a:buNone/>
            </a:pPr>
            <a:r>
              <a:rPr lang="en-US" sz="1900"/>
              <a:t>Each employee is numbered: 0001, 0002, 0003, etc. up to 2712.</a:t>
            </a:r>
            <a:endParaRPr/>
          </a:p>
          <a:p>
            <a:pPr indent="0" lvl="0" marL="0" rtl="0" algn="l">
              <a:lnSpc>
                <a:spcPct val="100000"/>
              </a:lnSpc>
              <a:spcBef>
                <a:spcPts val="380"/>
              </a:spcBef>
              <a:spcAft>
                <a:spcPts val="0"/>
              </a:spcAft>
              <a:buClr>
                <a:schemeClr val="dk1"/>
              </a:buClr>
              <a:buSzPts val="1900"/>
              <a:buFont typeface="Calibri"/>
              <a:buNone/>
            </a:pPr>
            <a:r>
              <a:rPr lang="en-US" sz="1900"/>
              <a:t>Using four-digit random numbers, a sample is identified: 1315, 0987, 1125, etc.</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75" name="Google Shape;275;p1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76" name="Google Shape;276;p1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77" name="Google Shape;277;p18"/>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Image result for machine learning robot" id="94" name="Google Shape;94;p2"/>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95" name="Google Shape;95;p2"/>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t>Overview of Statistics </a:t>
            </a:r>
            <a:endParaRPr/>
          </a:p>
        </p:txBody>
      </p:sp>
      <p:sp>
        <p:nvSpPr>
          <p:cNvPr id="96" name="Google Shape;96;p2"/>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- 1</a:t>
            </a:r>
            <a:endParaRPr/>
          </a:p>
        </p:txBody>
      </p:sp>
      <p:sp>
        <p:nvSpPr>
          <p:cNvPr id="97" name="Google Shape;97;p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98" name="Google Shape;98;p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99" name="Google Shape;99;p2"/>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Image result for machine learning robot" id="282" name="Google Shape;282;p24"/>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283" name="Google Shape;283;p24"/>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t>Exploratory Analysis</a:t>
            </a:r>
            <a:endParaRPr/>
          </a:p>
        </p:txBody>
      </p:sp>
      <p:sp>
        <p:nvSpPr>
          <p:cNvPr id="284" name="Google Shape;284;p24"/>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- 3</a:t>
            </a:r>
            <a:endParaRPr/>
          </a:p>
        </p:txBody>
      </p:sp>
      <p:sp>
        <p:nvSpPr>
          <p:cNvPr id="285" name="Google Shape;285;p2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86" name="Google Shape;286;p2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287" name="Google Shape;287;p2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solidFill>
                  <a:srgbClr val="538CD5"/>
                </a:solidFill>
              </a:rPr>
              <a:t>Measures of Central Tendencies</a:t>
            </a:r>
            <a:endParaRPr>
              <a:solidFill>
                <a:srgbClr val="538CD5"/>
              </a:solidFill>
            </a:endParaRPr>
          </a:p>
        </p:txBody>
      </p:sp>
      <p:sp>
        <p:nvSpPr>
          <p:cNvPr id="293" name="Google Shape;293;p25"/>
          <p:cNvSpPr txBox="1"/>
          <p:nvPr>
            <p:ph idx="12" type="sldNum"/>
          </p:nvPr>
        </p:nvSpPr>
        <p:spPr>
          <a:xfrm>
            <a:off x="8458200" y="4850600"/>
            <a:ext cx="533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000"/>
              <a:buNone/>
            </a:pPr>
            <a:r>
              <a:rPr lang="en-US"/>
              <a:t>24</a:t>
            </a:r>
            <a:endParaRPr/>
          </a:p>
        </p:txBody>
      </p:sp>
      <p:pic>
        <p:nvPicPr>
          <p:cNvPr id="294" name="Google Shape;294;p25"/>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0070C0"/>
                </a:solidFill>
              </a:rPr>
              <a:t>Central Tendency</a:t>
            </a:r>
            <a:endParaRPr/>
          </a:p>
        </p:txBody>
      </p:sp>
      <p:sp>
        <p:nvSpPr>
          <p:cNvPr id="300" name="Google Shape;300;p2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lang="en-US"/>
              <a:t>The property of data being concentrated in the centre.</a:t>
            </a:r>
            <a:endParaRPr/>
          </a:p>
        </p:txBody>
      </p:sp>
      <p:sp>
        <p:nvSpPr>
          <p:cNvPr id="301" name="Google Shape;301;p2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02" name="Google Shape;302;p20"/>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Calibri"/>
              <a:buNone/>
            </a:pPr>
            <a:r>
              <a:rPr lang="en-US" sz="2800">
                <a:solidFill>
                  <a:srgbClr val="538CD5"/>
                </a:solidFill>
              </a:rPr>
              <a:t>Measures of Central Tendency</a:t>
            </a:r>
            <a:r>
              <a:rPr lang="en-US" sz="2800"/>
              <a:t> </a:t>
            </a:r>
            <a:endParaRPr/>
          </a:p>
        </p:txBody>
      </p:sp>
      <p:sp>
        <p:nvSpPr>
          <p:cNvPr id="308" name="Google Shape;308;p2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Mean</a:t>
            </a:r>
            <a:endParaRPr/>
          </a:p>
          <a:p>
            <a:pPr indent="-342900" lvl="0" marL="342900" rtl="0" algn="l">
              <a:lnSpc>
                <a:spcPct val="100000"/>
              </a:lnSpc>
              <a:spcBef>
                <a:spcPts val="640"/>
              </a:spcBef>
              <a:spcAft>
                <a:spcPts val="0"/>
              </a:spcAft>
              <a:buClr>
                <a:schemeClr val="dk1"/>
              </a:buClr>
              <a:buSzPts val="3200"/>
              <a:buChar char="•"/>
            </a:pPr>
            <a:r>
              <a:rPr lang="en-US"/>
              <a:t>Median</a:t>
            </a:r>
            <a:endParaRPr/>
          </a:p>
          <a:p>
            <a:pPr indent="-342900" lvl="0" marL="342900" rtl="0" algn="l">
              <a:lnSpc>
                <a:spcPct val="100000"/>
              </a:lnSpc>
              <a:spcBef>
                <a:spcPts val="640"/>
              </a:spcBef>
              <a:spcAft>
                <a:spcPts val="0"/>
              </a:spcAft>
              <a:buClr>
                <a:schemeClr val="dk1"/>
              </a:buClr>
              <a:buSzPts val="3200"/>
              <a:buChar char="•"/>
            </a:pPr>
            <a:r>
              <a:rPr lang="en-US"/>
              <a:t>Mode</a:t>
            </a:r>
            <a:endParaRPr/>
          </a:p>
        </p:txBody>
      </p:sp>
      <p:sp>
        <p:nvSpPr>
          <p:cNvPr id="309" name="Google Shape;309;p2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310" name="Google Shape;310;p2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11" name="Google Shape;311;p26"/>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Mean</a:t>
            </a:r>
            <a:endParaRPr>
              <a:solidFill>
                <a:srgbClr val="538CD5"/>
              </a:solidFill>
            </a:endParaRPr>
          </a:p>
        </p:txBody>
      </p:sp>
      <p:sp>
        <p:nvSpPr>
          <p:cNvPr id="317" name="Google Shape;317;p27"/>
          <p:cNvSpPr txBox="1"/>
          <p:nvPr>
            <p:ph idx="1" type="body"/>
          </p:nvPr>
        </p:nvSpPr>
        <p:spPr>
          <a:xfrm>
            <a:off x="628650" y="1051166"/>
            <a:ext cx="7886700" cy="326350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mean is the average of all numbers and is sometimes called the arithmetic mean.</a:t>
            </a:r>
            <a:endParaRPr/>
          </a:p>
        </p:txBody>
      </p:sp>
      <p:sp>
        <p:nvSpPr>
          <p:cNvPr id="318" name="Google Shape;318;p2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19" name="Google Shape;319;p2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Median</a:t>
            </a:r>
            <a:endParaRPr>
              <a:solidFill>
                <a:srgbClr val="538CD5"/>
              </a:solidFill>
            </a:endParaRPr>
          </a:p>
        </p:txBody>
      </p:sp>
      <p:sp>
        <p:nvSpPr>
          <p:cNvPr id="325" name="Google Shape;325;p28"/>
          <p:cNvSpPr txBox="1"/>
          <p:nvPr>
            <p:ph idx="1" type="body"/>
          </p:nvPr>
        </p:nvSpPr>
        <p:spPr>
          <a:xfrm>
            <a:off x="457200" y="1200151"/>
            <a:ext cx="8229600" cy="339447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statistical median is the middle number in a sequence of numbers. To find the median, organize each number in order by size; the number in the middle is the median</a:t>
            </a:r>
            <a:endParaRPr/>
          </a:p>
        </p:txBody>
      </p:sp>
      <p:sp>
        <p:nvSpPr>
          <p:cNvPr id="326" name="Google Shape;326;p2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27" name="Google Shape;327;p28"/>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Mode</a:t>
            </a:r>
            <a:endParaRPr>
              <a:solidFill>
                <a:schemeClr val="accent1"/>
              </a:solidFill>
            </a:endParaRPr>
          </a:p>
        </p:txBody>
      </p:sp>
      <p:sp>
        <p:nvSpPr>
          <p:cNvPr id="333" name="Google Shape;333;p29"/>
          <p:cNvSpPr txBox="1"/>
          <p:nvPr>
            <p:ph idx="1" type="body"/>
          </p:nvPr>
        </p:nvSpPr>
        <p:spPr>
          <a:xfrm>
            <a:off x="457200" y="1200151"/>
            <a:ext cx="8229600" cy="339447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mode is the number that occurs most often within a set of numbers.</a:t>
            </a:r>
            <a:endParaRPr/>
          </a:p>
        </p:txBody>
      </p:sp>
      <p:sp>
        <p:nvSpPr>
          <p:cNvPr id="334" name="Google Shape;334;p2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35" name="Google Shape;335;p29"/>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solidFill>
                  <a:schemeClr val="accent1"/>
                </a:solidFill>
              </a:rPr>
              <a:t>Measure of Spread / Data Variability</a:t>
            </a:r>
            <a:endParaRPr>
              <a:solidFill>
                <a:schemeClr val="accent1"/>
              </a:solidFill>
            </a:endParaRPr>
          </a:p>
        </p:txBody>
      </p:sp>
      <p:sp>
        <p:nvSpPr>
          <p:cNvPr id="341" name="Google Shape;341;p3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42" name="Google Shape;342;p30"/>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Range</a:t>
            </a:r>
            <a:endParaRPr>
              <a:solidFill>
                <a:schemeClr val="accent1"/>
              </a:solidFill>
            </a:endParaRPr>
          </a:p>
        </p:txBody>
      </p:sp>
      <p:sp>
        <p:nvSpPr>
          <p:cNvPr id="348" name="Google Shape;348;p31"/>
          <p:cNvSpPr txBox="1"/>
          <p:nvPr>
            <p:ph idx="1" type="body"/>
          </p:nvPr>
        </p:nvSpPr>
        <p:spPr>
          <a:xfrm>
            <a:off x="767798" y="1279766"/>
            <a:ext cx="4102376" cy="32635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a:t>The range is the difference between the highest and lowest values within a set of numbers.</a:t>
            </a:r>
            <a:endParaRPr/>
          </a:p>
        </p:txBody>
      </p:sp>
      <p:sp>
        <p:nvSpPr>
          <p:cNvPr id="349" name="Google Shape;349;p3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50" name="Google Shape;350;p31"/>
          <p:cNvPicPr preferRelativeResize="0"/>
          <p:nvPr/>
        </p:nvPicPr>
        <p:blipFill rotWithShape="1">
          <a:blip r:embed="rId3">
            <a:alphaModFix/>
          </a:blip>
          <a:srcRect b="0" l="0" r="0" t="0"/>
          <a:stretch/>
        </p:blipFill>
        <p:spPr>
          <a:xfrm>
            <a:off x="6312899" y="1084671"/>
            <a:ext cx="1733550" cy="3162300"/>
          </a:xfrm>
          <a:prstGeom prst="rect">
            <a:avLst/>
          </a:prstGeom>
          <a:noFill/>
          <a:ln>
            <a:noFill/>
          </a:ln>
        </p:spPr>
      </p:pic>
      <p:pic>
        <p:nvPicPr>
          <p:cNvPr id="351" name="Google Shape;351;p31"/>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0095e81ede_0_2"/>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b="1" lang="en-US" sz="2500">
                <a:solidFill>
                  <a:srgbClr val="538CD5"/>
                </a:solidFill>
              </a:rPr>
              <a:t>Interquartile Range (IQR)Range</a:t>
            </a:r>
            <a:endParaRPr b="1" sz="2500">
              <a:solidFill>
                <a:srgbClr val="538CD5"/>
              </a:solidFill>
            </a:endParaRPr>
          </a:p>
        </p:txBody>
      </p:sp>
      <p:sp>
        <p:nvSpPr>
          <p:cNvPr id="357" name="Google Shape;357;g10095e81ede_0_2"/>
          <p:cNvSpPr txBox="1"/>
          <p:nvPr>
            <p:ph idx="1" type="body"/>
          </p:nvPr>
        </p:nvSpPr>
        <p:spPr>
          <a:xfrm>
            <a:off x="767798" y="1279766"/>
            <a:ext cx="4102500" cy="3263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400"/>
              <a:t>The interquartile range is the middle half of the data.</a:t>
            </a:r>
            <a:endParaRPr sz="2400"/>
          </a:p>
          <a:p>
            <a:pPr indent="0" lvl="0" marL="0" rtl="0" algn="l">
              <a:lnSpc>
                <a:spcPct val="115000"/>
              </a:lnSpc>
              <a:spcBef>
                <a:spcPts val="0"/>
              </a:spcBef>
              <a:spcAft>
                <a:spcPts val="0"/>
              </a:spcAft>
              <a:buClr>
                <a:schemeClr val="dk1"/>
              </a:buClr>
              <a:buSzPts val="1100"/>
              <a:buFont typeface="Arial"/>
              <a:buNone/>
            </a:pPr>
            <a:r>
              <a:rPr lang="en-US" sz="2400"/>
              <a:t>Mathematically the interquartile range includes the 50% of data points that fall between Q1 and Q3.</a:t>
            </a:r>
            <a:endParaRPr sz="4200"/>
          </a:p>
        </p:txBody>
      </p:sp>
      <p:sp>
        <p:nvSpPr>
          <p:cNvPr id="358" name="Google Shape;358;g10095e81ede_0_2"/>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my.ilstu.edu/~gjin/hsc204-hed/Module-5-Summary-Measure-2/Figure-3-8.png" id="359" name="Google Shape;359;g10095e81ede_0_2"/>
          <p:cNvPicPr preferRelativeResize="0"/>
          <p:nvPr/>
        </p:nvPicPr>
        <p:blipFill rotWithShape="1">
          <a:blip r:embed="rId3">
            <a:alphaModFix/>
          </a:blip>
          <a:srcRect b="0" l="0" r="0" t="0"/>
          <a:stretch/>
        </p:blipFill>
        <p:spPr>
          <a:xfrm>
            <a:off x="5486398" y="903100"/>
            <a:ext cx="3162300" cy="3638550"/>
          </a:xfrm>
          <a:prstGeom prst="rect">
            <a:avLst/>
          </a:prstGeom>
          <a:noFill/>
          <a:ln>
            <a:noFill/>
          </a:ln>
        </p:spPr>
      </p:pic>
      <p:pic>
        <p:nvPicPr>
          <p:cNvPr id="360" name="Google Shape;360;g10095e81ede_0_2"/>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Statistics for Data</a:t>
            </a:r>
            <a:endParaRPr>
              <a:solidFill>
                <a:srgbClr val="0070C0"/>
              </a:solidFill>
            </a:endParaRPr>
          </a:p>
        </p:txBody>
      </p:sp>
      <p:sp>
        <p:nvSpPr>
          <p:cNvPr id="105" name="Google Shape;105;p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06" name="Google Shape;106;p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07" name="Google Shape;107;p3"/>
          <p:cNvSpPr txBox="1"/>
          <p:nvPr/>
        </p:nvSpPr>
        <p:spPr>
          <a:xfrm>
            <a:off x="76200" y="950722"/>
            <a:ext cx="8763000" cy="36324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      The science of collecting, describing, and interpreting data is popularly known as Statistical leveraging in Data Science.</a:t>
            </a:r>
            <a:endParaRPr b="0" i="0" sz="2000" u="none" cap="none" strike="noStrike">
              <a:solidFill>
                <a:schemeClr val="dk1"/>
              </a:solidFill>
              <a:latin typeface="Calibri"/>
              <a:ea typeface="Calibri"/>
              <a:cs typeface="Calibri"/>
              <a:sym typeface="Calibri"/>
            </a:endParaRPr>
          </a:p>
        </p:txBody>
      </p:sp>
      <p:pic>
        <p:nvPicPr>
          <p:cNvPr descr="C:\Users\Jojo\Documents\2013\funny\514_400x400_Framed.jpg" id="108" name="Google Shape;108;p3"/>
          <p:cNvPicPr preferRelativeResize="0"/>
          <p:nvPr/>
        </p:nvPicPr>
        <p:blipFill rotWithShape="1">
          <a:blip r:embed="rId3">
            <a:alphaModFix/>
          </a:blip>
          <a:srcRect b="0" l="0" r="0" t="0"/>
          <a:stretch/>
        </p:blipFill>
        <p:spPr>
          <a:xfrm>
            <a:off x="304800" y="1657350"/>
            <a:ext cx="2676525" cy="2676525"/>
          </a:xfrm>
          <a:prstGeom prst="rect">
            <a:avLst/>
          </a:prstGeom>
          <a:noFill/>
          <a:ln>
            <a:noFill/>
          </a:ln>
        </p:spPr>
      </p:pic>
      <p:sp>
        <p:nvSpPr>
          <p:cNvPr id="109" name="Google Shape;109;p3"/>
          <p:cNvSpPr/>
          <p:nvPr/>
        </p:nvSpPr>
        <p:spPr>
          <a:xfrm>
            <a:off x="3200400" y="1941314"/>
            <a:ext cx="5943600" cy="21544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70C0"/>
                </a:solidFill>
                <a:latin typeface="Calibri"/>
                <a:ea typeface="Calibri"/>
                <a:cs typeface="Calibri"/>
                <a:sym typeface="Calibri"/>
              </a:rPr>
              <a:t>Two areas of Statistics: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36C09"/>
                </a:solidFill>
                <a:latin typeface="Calibri"/>
                <a:ea typeface="Calibri"/>
                <a:cs typeface="Calibri"/>
                <a:sym typeface="Calibri"/>
              </a:rPr>
              <a:t>Descriptive statistics </a:t>
            </a:r>
            <a:r>
              <a:rPr b="0" i="0" lang="en-US" sz="1800" u="none" cap="none" strike="noStrike">
                <a:solidFill>
                  <a:srgbClr val="E36C0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Methods of organizing, summarizing, and presenting data in an informative way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36C09"/>
                </a:solidFill>
                <a:latin typeface="Calibri"/>
                <a:ea typeface="Calibri"/>
                <a:cs typeface="Calibri"/>
                <a:sym typeface="Calibri"/>
              </a:rPr>
              <a:t>Inferential statistics </a:t>
            </a:r>
            <a:r>
              <a:rPr b="0" i="0" lang="en-US" sz="1800" u="none" cap="none" strike="noStrike">
                <a:solidFill>
                  <a:srgbClr val="E36C0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The methods used to determine something about a population on the basis of a sample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hlink"/>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0" name="Google Shape;110;p3"/>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Standard Deviation (</a:t>
            </a:r>
            <a:r>
              <a:rPr b="1" lang="en-US">
                <a:solidFill>
                  <a:schemeClr val="accent1"/>
                </a:solidFill>
              </a:rPr>
              <a:t>σ)</a:t>
            </a:r>
            <a:endParaRPr>
              <a:solidFill>
                <a:schemeClr val="accent1"/>
              </a:solidFill>
            </a:endParaRPr>
          </a:p>
        </p:txBody>
      </p:sp>
      <p:sp>
        <p:nvSpPr>
          <p:cNvPr id="366" name="Google Shape;366;p23"/>
          <p:cNvSpPr txBox="1"/>
          <p:nvPr>
            <p:ph idx="1" type="body"/>
          </p:nvPr>
        </p:nvSpPr>
        <p:spPr>
          <a:xfrm>
            <a:off x="628650" y="940000"/>
            <a:ext cx="3943200" cy="3263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sz="2400"/>
              <a:t>Standard Deviation (SD) is a measure that is used to quantify the amount of variation or dispersion of a set of data values.</a:t>
            </a:r>
            <a:endParaRPr sz="2400"/>
          </a:p>
        </p:txBody>
      </p:sp>
      <p:sp>
        <p:nvSpPr>
          <p:cNvPr id="367" name="Google Shape;367;p2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68" name="Google Shape;368;p23"/>
          <p:cNvPicPr preferRelativeResize="0"/>
          <p:nvPr/>
        </p:nvPicPr>
        <p:blipFill rotWithShape="1">
          <a:blip r:embed="rId3">
            <a:alphaModFix/>
          </a:blip>
          <a:srcRect b="0" l="0" r="0" t="0"/>
          <a:stretch/>
        </p:blipFill>
        <p:spPr>
          <a:xfrm>
            <a:off x="5064500" y="1298250"/>
            <a:ext cx="2762250" cy="1657350"/>
          </a:xfrm>
          <a:prstGeom prst="rect">
            <a:avLst/>
          </a:prstGeom>
          <a:noFill/>
          <a:ln>
            <a:noFill/>
          </a:ln>
        </p:spPr>
      </p:pic>
      <p:pic>
        <p:nvPicPr>
          <p:cNvPr id="369" name="Google Shape;369;p23"/>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Standard Deviation (</a:t>
            </a:r>
            <a:r>
              <a:rPr b="1" lang="en-US">
                <a:solidFill>
                  <a:schemeClr val="accent1"/>
                </a:solidFill>
              </a:rPr>
              <a:t>σ)</a:t>
            </a:r>
            <a:endParaRPr>
              <a:solidFill>
                <a:schemeClr val="accent1"/>
              </a:solidFill>
            </a:endParaRPr>
          </a:p>
        </p:txBody>
      </p:sp>
      <p:sp>
        <p:nvSpPr>
          <p:cNvPr id="375" name="Google Shape;375;p3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REMOVE LOGO.jpg" id="376" name="Google Shape;376;p33"/>
          <p:cNvPicPr preferRelativeResize="0"/>
          <p:nvPr/>
        </p:nvPicPr>
        <p:blipFill rotWithShape="1">
          <a:blip r:embed="rId3">
            <a:alphaModFix/>
          </a:blip>
          <a:srcRect b="0" l="0" r="0" t="0"/>
          <a:stretch/>
        </p:blipFill>
        <p:spPr>
          <a:xfrm>
            <a:off x="2210634" y="1400784"/>
            <a:ext cx="4618655" cy="2779746"/>
          </a:xfrm>
          <a:prstGeom prst="rect">
            <a:avLst/>
          </a:prstGeom>
          <a:noFill/>
          <a:ln>
            <a:noFill/>
          </a:ln>
        </p:spPr>
      </p:pic>
      <p:sp>
        <p:nvSpPr>
          <p:cNvPr id="377" name="Google Shape;377;p33"/>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378" name="Google Shape;378;p33"/>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Variance(</a:t>
            </a:r>
            <a:r>
              <a:rPr b="1" lang="en-US">
                <a:solidFill>
                  <a:schemeClr val="accent1"/>
                </a:solidFill>
              </a:rPr>
              <a:t>σ</a:t>
            </a:r>
            <a:r>
              <a:rPr b="1" baseline="30000" lang="en-US">
                <a:solidFill>
                  <a:schemeClr val="accent1"/>
                </a:solidFill>
              </a:rPr>
              <a:t>2</a:t>
            </a:r>
            <a:r>
              <a:rPr b="1" lang="en-US">
                <a:solidFill>
                  <a:schemeClr val="accent1"/>
                </a:solidFill>
              </a:rPr>
              <a:t>)</a:t>
            </a:r>
            <a:endParaRPr>
              <a:solidFill>
                <a:schemeClr val="accent1"/>
              </a:solidFill>
            </a:endParaRPr>
          </a:p>
        </p:txBody>
      </p:sp>
      <p:sp>
        <p:nvSpPr>
          <p:cNvPr id="384" name="Google Shape;384;p32"/>
          <p:cNvSpPr txBox="1"/>
          <p:nvPr>
            <p:ph idx="1" type="body"/>
          </p:nvPr>
        </p:nvSpPr>
        <p:spPr>
          <a:xfrm>
            <a:off x="628650" y="940000"/>
            <a:ext cx="3838500" cy="3263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0"/>
              </a:spcBef>
              <a:spcAft>
                <a:spcPts val="0"/>
              </a:spcAft>
              <a:buClr>
                <a:schemeClr val="dk1"/>
              </a:buClr>
              <a:buSzPct val="38816"/>
              <a:buFont typeface="Arial"/>
              <a:buNone/>
            </a:pPr>
            <a:r>
              <a:rPr lang="en-US" sz="2833"/>
              <a:t>Variance is the average squared difference of the values from the mean. Unlike the previous measures of variability, the variance includes all values in the calculation by comparing each value to the mean.</a:t>
            </a:r>
            <a:endParaRPr sz="2833"/>
          </a:p>
          <a:p>
            <a:pPr indent="0" lvl="0" marL="0" rtl="0" algn="l">
              <a:lnSpc>
                <a:spcPct val="100000"/>
              </a:lnSpc>
              <a:spcBef>
                <a:spcPts val="0"/>
              </a:spcBef>
              <a:spcAft>
                <a:spcPts val="0"/>
              </a:spcAft>
              <a:buClr>
                <a:schemeClr val="dk1"/>
              </a:buClr>
              <a:buSzPct val="100000"/>
              <a:buNone/>
            </a:pPr>
            <a:r>
              <a:t/>
            </a:r>
            <a:endParaRPr/>
          </a:p>
        </p:txBody>
      </p:sp>
      <p:sp>
        <p:nvSpPr>
          <p:cNvPr id="385" name="Google Shape;385;p3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86" name="Google Shape;386;p32"/>
          <p:cNvPicPr preferRelativeResize="0"/>
          <p:nvPr/>
        </p:nvPicPr>
        <p:blipFill rotWithShape="1">
          <a:blip r:embed="rId3">
            <a:alphaModFix/>
          </a:blip>
          <a:srcRect b="0" l="0" r="0" t="0"/>
          <a:stretch/>
        </p:blipFill>
        <p:spPr>
          <a:xfrm>
            <a:off x="4859825" y="1049071"/>
            <a:ext cx="1809750" cy="952500"/>
          </a:xfrm>
          <a:prstGeom prst="rect">
            <a:avLst/>
          </a:prstGeom>
          <a:noFill/>
          <a:ln>
            <a:noFill/>
          </a:ln>
        </p:spPr>
      </p:pic>
      <p:pic>
        <p:nvPicPr>
          <p:cNvPr id="387" name="Google Shape;387;p32"/>
          <p:cNvPicPr preferRelativeResize="0"/>
          <p:nvPr/>
        </p:nvPicPr>
        <p:blipFill rotWithShape="1">
          <a:blip r:embed="rId4">
            <a:alphaModFix/>
          </a:blip>
          <a:srcRect b="0" l="0" r="0" t="0"/>
          <a:stretch/>
        </p:blipFill>
        <p:spPr>
          <a:xfrm>
            <a:off x="5155100" y="2412021"/>
            <a:ext cx="1514475" cy="781050"/>
          </a:xfrm>
          <a:prstGeom prst="rect">
            <a:avLst/>
          </a:prstGeom>
          <a:noFill/>
          <a:ln>
            <a:noFill/>
          </a:ln>
        </p:spPr>
      </p:pic>
      <p:pic>
        <p:nvPicPr>
          <p:cNvPr id="388" name="Google Shape;388;p32"/>
          <p:cNvPicPr preferRelativeResize="0"/>
          <p:nvPr/>
        </p:nvPicPr>
        <p:blipFill rotWithShape="1">
          <a:blip r:embed="rId5">
            <a:alphaModFix/>
          </a:blip>
          <a:srcRect b="0" l="0" r="0" t="0"/>
          <a:stretch/>
        </p:blipFill>
        <p:spPr>
          <a:xfrm>
            <a:off x="0" y="4887966"/>
            <a:ext cx="1016236" cy="27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0095e81ede_0_3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Percentile</a:t>
            </a:r>
            <a:endParaRPr/>
          </a:p>
        </p:txBody>
      </p:sp>
      <p:sp>
        <p:nvSpPr>
          <p:cNvPr id="394" name="Google Shape;394;g10095e81ede_0_31"/>
          <p:cNvSpPr txBox="1"/>
          <p:nvPr>
            <p:ph idx="1" type="body"/>
          </p:nvPr>
        </p:nvSpPr>
        <p:spPr>
          <a:xfrm>
            <a:off x="628650" y="893582"/>
            <a:ext cx="7886700" cy="1297168"/>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A percentile (or a centile) is a measure used in statistics indicating the value below which a given percentage of observations in a group of observations fall. </a:t>
            </a:r>
            <a:endParaRPr/>
          </a:p>
        </p:txBody>
      </p:sp>
      <p:pic>
        <p:nvPicPr>
          <p:cNvPr descr="https://upload.wikimedia.org/wikipedia/commons/thumb/8/8c/Standard_deviation_diagram.svg/325px-Standard_deviation_diagram.svg.png" id="395" name="Google Shape;395;g10095e81ede_0_31"/>
          <p:cNvPicPr preferRelativeResize="0"/>
          <p:nvPr/>
        </p:nvPicPr>
        <p:blipFill rotWithShape="1">
          <a:blip r:embed="rId3">
            <a:alphaModFix/>
          </a:blip>
          <a:srcRect b="0" l="0" r="0" t="0"/>
          <a:stretch/>
        </p:blipFill>
        <p:spPr>
          <a:xfrm>
            <a:off x="2049481" y="2293516"/>
            <a:ext cx="4351319" cy="2182354"/>
          </a:xfrm>
          <a:prstGeom prst="rect">
            <a:avLst/>
          </a:prstGeom>
          <a:noFill/>
          <a:ln>
            <a:noFill/>
          </a:ln>
        </p:spPr>
      </p:pic>
      <p:sp>
        <p:nvSpPr>
          <p:cNvPr id="396" name="Google Shape;396;g10095e81ede_0_3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397" name="Google Shape;397;g10095e81ede_0_3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398" name="Google Shape;398;g10095e81ede_0_31"/>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0095e81ede_0_37"/>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Distributions</a:t>
            </a:r>
            <a:endParaRPr>
              <a:solidFill>
                <a:schemeClr val="accent1"/>
              </a:solidFill>
            </a:endParaRPr>
          </a:p>
        </p:txBody>
      </p:sp>
      <p:sp>
        <p:nvSpPr>
          <p:cNvPr id="404" name="Google Shape;404;g10095e81ede_0_37"/>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05" name="Google Shape;405;g10095e81ede_0_37"/>
          <p:cNvSpPr txBox="1"/>
          <p:nvPr/>
        </p:nvSpPr>
        <p:spPr>
          <a:xfrm>
            <a:off x="457200" y="854275"/>
            <a:ext cx="711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graphical representation of all observations is known as distributio</a:t>
            </a:r>
            <a:r>
              <a:rPr b="0" i="0" lang="en-US" sz="1400" u="none" cap="none" strike="noStrike">
                <a:solidFill>
                  <a:schemeClr val="dk1"/>
                </a:solidFill>
                <a:latin typeface="Calibri"/>
                <a:ea typeface="Calibri"/>
                <a:cs typeface="Calibri"/>
                <a:sym typeface="Calibri"/>
              </a:rPr>
              <a:t>n</a:t>
            </a:r>
            <a:endParaRPr b="0" i="0" sz="1400" u="none" cap="none" strike="noStrike">
              <a:solidFill>
                <a:srgbClr val="000000"/>
              </a:solidFill>
              <a:latin typeface="Arial"/>
              <a:ea typeface="Arial"/>
              <a:cs typeface="Arial"/>
              <a:sym typeface="Arial"/>
            </a:endParaRPr>
          </a:p>
        </p:txBody>
      </p:sp>
      <p:pic>
        <p:nvPicPr>
          <p:cNvPr id="406" name="Google Shape;406;g10095e81ede_0_37"/>
          <p:cNvPicPr preferRelativeResize="0"/>
          <p:nvPr/>
        </p:nvPicPr>
        <p:blipFill rotWithShape="1">
          <a:blip r:embed="rId3">
            <a:alphaModFix/>
          </a:blip>
          <a:srcRect b="0" l="0" r="0" t="0"/>
          <a:stretch/>
        </p:blipFill>
        <p:spPr>
          <a:xfrm>
            <a:off x="2543675" y="1368800"/>
            <a:ext cx="6447922" cy="3336425"/>
          </a:xfrm>
          <a:prstGeom prst="rect">
            <a:avLst/>
          </a:prstGeom>
          <a:noFill/>
          <a:ln>
            <a:noFill/>
          </a:ln>
        </p:spPr>
      </p:pic>
      <p:sp>
        <p:nvSpPr>
          <p:cNvPr id="407" name="Google Shape;407;g10095e81ede_0_37"/>
          <p:cNvSpPr txBox="1"/>
          <p:nvPr/>
        </p:nvSpPr>
        <p:spPr>
          <a:xfrm>
            <a:off x="2286000" y="249134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08" name="Google Shape;408;g10095e81ede_0_37"/>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Types Of Distributions</a:t>
            </a:r>
            <a:endParaRPr>
              <a:solidFill>
                <a:schemeClr val="accent1"/>
              </a:solidFill>
            </a:endParaRPr>
          </a:p>
        </p:txBody>
      </p:sp>
      <p:sp>
        <p:nvSpPr>
          <p:cNvPr id="414" name="Google Shape;414;p39"/>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image.png" id="415" name="Google Shape;415;p39"/>
          <p:cNvPicPr preferRelativeResize="0"/>
          <p:nvPr/>
        </p:nvPicPr>
        <p:blipFill rotWithShape="1">
          <a:blip r:embed="rId3">
            <a:alphaModFix/>
          </a:blip>
          <a:srcRect b="0" l="0" r="0" t="0"/>
          <a:stretch/>
        </p:blipFill>
        <p:spPr>
          <a:xfrm>
            <a:off x="0" y="354791"/>
            <a:ext cx="8817586" cy="4614537"/>
          </a:xfrm>
          <a:prstGeom prst="rect">
            <a:avLst/>
          </a:prstGeom>
          <a:noFill/>
          <a:ln>
            <a:noFill/>
          </a:ln>
        </p:spPr>
      </p:pic>
      <p:sp>
        <p:nvSpPr>
          <p:cNvPr id="416" name="Google Shape;416;p39"/>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417" name="Google Shape;417;p39"/>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0095e81ede_0_55"/>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Normal Distribution</a:t>
            </a:r>
            <a:endParaRPr>
              <a:solidFill>
                <a:schemeClr val="accent1"/>
              </a:solidFill>
            </a:endParaRPr>
          </a:p>
        </p:txBody>
      </p:sp>
      <p:sp>
        <p:nvSpPr>
          <p:cNvPr id="423" name="Google Shape;423;g10095e81ede_0_55"/>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24" name="Google Shape;424;g10095e81ede_0_55"/>
          <p:cNvSpPr txBox="1"/>
          <p:nvPr/>
        </p:nvSpPr>
        <p:spPr>
          <a:xfrm>
            <a:off x="231375" y="916575"/>
            <a:ext cx="80445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11111"/>
                </a:solidFill>
                <a:highlight>
                  <a:srgbClr val="FFFFFF"/>
                </a:highlight>
                <a:latin typeface="Arial"/>
                <a:ea typeface="Arial"/>
                <a:cs typeface="Arial"/>
                <a:sym typeface="Arial"/>
              </a:rPr>
              <a:t>Normal distribution, also known as the Gaussian distribution, is a </a:t>
            </a:r>
            <a:r>
              <a:rPr b="0" i="0" lang="en-US" sz="1300" u="none" cap="none" strike="noStrike">
                <a:solidFill>
                  <a:srgbClr val="111111"/>
                </a:solidFill>
                <a:latin typeface="Arial"/>
                <a:ea typeface="Arial"/>
                <a:cs typeface="Arial"/>
                <a:sym typeface="Arial"/>
              </a:rPr>
              <a:t>probability distribution </a:t>
            </a:r>
            <a:r>
              <a:rPr b="0" i="0" lang="en-US" sz="1300" u="none" cap="none" strike="noStrike">
                <a:solidFill>
                  <a:srgbClr val="111111"/>
                </a:solidFill>
                <a:highlight>
                  <a:srgbClr val="FFFFFF"/>
                </a:highlight>
                <a:latin typeface="Arial"/>
                <a:ea typeface="Arial"/>
                <a:cs typeface="Arial"/>
                <a:sym typeface="Arial"/>
              </a:rPr>
              <a:t>that is symmetric about the mean, showing that data near the mean are more frequent in occurrence than data far from the mean.</a:t>
            </a:r>
            <a:endParaRPr b="0" i="0" sz="1400" u="none" cap="none" strike="noStrike">
              <a:solidFill>
                <a:srgbClr val="000000"/>
              </a:solidFill>
              <a:latin typeface="Arial"/>
              <a:ea typeface="Arial"/>
              <a:cs typeface="Arial"/>
              <a:sym typeface="Arial"/>
            </a:endParaRPr>
          </a:p>
        </p:txBody>
      </p:sp>
      <p:pic>
        <p:nvPicPr>
          <p:cNvPr id="425" name="Google Shape;425;g10095e81ede_0_55"/>
          <p:cNvPicPr preferRelativeResize="0"/>
          <p:nvPr/>
        </p:nvPicPr>
        <p:blipFill rotWithShape="1">
          <a:blip r:embed="rId3">
            <a:alphaModFix/>
          </a:blip>
          <a:srcRect b="0" l="0" r="0" t="0"/>
          <a:stretch/>
        </p:blipFill>
        <p:spPr>
          <a:xfrm>
            <a:off x="2661875" y="1907475"/>
            <a:ext cx="3691850" cy="1800225"/>
          </a:xfrm>
          <a:prstGeom prst="rect">
            <a:avLst/>
          </a:prstGeom>
          <a:noFill/>
          <a:ln>
            <a:noFill/>
          </a:ln>
        </p:spPr>
      </p:pic>
      <p:pic>
        <p:nvPicPr>
          <p:cNvPr id="426" name="Google Shape;426;g10095e81ede_0_55"/>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0095e81ede_0_67"/>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Properties Of Normal Distribution</a:t>
            </a:r>
            <a:endParaRPr>
              <a:solidFill>
                <a:schemeClr val="accent1"/>
              </a:solidFill>
            </a:endParaRPr>
          </a:p>
        </p:txBody>
      </p:sp>
      <p:sp>
        <p:nvSpPr>
          <p:cNvPr id="432" name="Google Shape;432;g10095e81ede_0_67"/>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33" name="Google Shape;433;g10095e81ede_0_67"/>
          <p:cNvSpPr txBox="1"/>
          <p:nvPr/>
        </p:nvSpPr>
        <p:spPr>
          <a:xfrm>
            <a:off x="231375" y="916575"/>
            <a:ext cx="8044500" cy="2986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Empirical Rule</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Distortion in Normal Distribution</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Central Limit Theorem</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Standard Normal Distribution</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Outliers</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QQ plot</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Log,Sqrt,Boxcox transformation</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11111"/>
              </a:solidFill>
              <a:highlight>
                <a:srgbClr val="FFFFFF"/>
              </a:highlight>
              <a:latin typeface="Arial"/>
              <a:ea typeface="Arial"/>
              <a:cs typeface="Arial"/>
              <a:sym typeface="Arial"/>
            </a:endParaRPr>
          </a:p>
        </p:txBody>
      </p:sp>
      <p:pic>
        <p:nvPicPr>
          <p:cNvPr id="434" name="Google Shape;434;g10095e81ede_0_6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Empirical Rule</a:t>
            </a:r>
            <a:endParaRPr>
              <a:solidFill>
                <a:schemeClr val="accent1"/>
              </a:solidFill>
            </a:endParaRPr>
          </a:p>
        </p:txBody>
      </p:sp>
      <p:sp>
        <p:nvSpPr>
          <p:cNvPr id="440" name="Google Shape;440;p3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The empirical rule states that for a normal distribution, nearly all of the data will fall within three standard deviations of the mean. The empirical rule can be broken down into three parts:</a:t>
            </a:r>
            <a:endParaRPr/>
          </a:p>
          <a:p>
            <a:pPr indent="-254825" lvl="0" marL="342900" rtl="0" algn="l">
              <a:lnSpc>
                <a:spcPct val="100000"/>
              </a:lnSpc>
              <a:spcBef>
                <a:spcPts val="277"/>
              </a:spcBef>
              <a:spcAft>
                <a:spcPts val="0"/>
              </a:spcAft>
              <a:buClr>
                <a:schemeClr val="dk1"/>
              </a:buClr>
              <a:buSzPct val="100000"/>
              <a:buNone/>
            </a:pPr>
            <a:r>
              <a:t/>
            </a:r>
            <a:endParaRPr sz="1500"/>
          </a:p>
          <a:p>
            <a:pPr indent="-342931" lvl="0" marL="342900" rtl="0" algn="l">
              <a:lnSpc>
                <a:spcPct val="100000"/>
              </a:lnSpc>
              <a:spcBef>
                <a:spcPts val="277"/>
              </a:spcBef>
              <a:spcAft>
                <a:spcPts val="0"/>
              </a:spcAft>
              <a:buClr>
                <a:schemeClr val="dk1"/>
              </a:buClr>
              <a:buSzPct val="100000"/>
              <a:buChar char="•"/>
            </a:pPr>
            <a:r>
              <a:rPr lang="en-US" sz="1500"/>
              <a:t>68% of data falls within the first standard deviation from the mean. (1 Sigma)</a:t>
            </a:r>
            <a:endParaRPr/>
          </a:p>
          <a:p>
            <a:pPr indent="-342931" lvl="0" marL="342900" rtl="0" algn="l">
              <a:lnSpc>
                <a:spcPct val="100000"/>
              </a:lnSpc>
              <a:spcBef>
                <a:spcPts val="277"/>
              </a:spcBef>
              <a:spcAft>
                <a:spcPts val="0"/>
              </a:spcAft>
              <a:buClr>
                <a:schemeClr val="dk1"/>
              </a:buClr>
              <a:buSzPct val="100000"/>
              <a:buChar char="•"/>
            </a:pPr>
            <a:r>
              <a:rPr lang="en-US" sz="1500"/>
              <a:t>95% fall within two standard deviations. (2 Sigma)</a:t>
            </a:r>
            <a:endParaRPr/>
          </a:p>
          <a:p>
            <a:pPr indent="-342931" lvl="0" marL="342900" rtl="0" algn="l">
              <a:lnSpc>
                <a:spcPct val="100000"/>
              </a:lnSpc>
              <a:spcBef>
                <a:spcPts val="277"/>
              </a:spcBef>
              <a:spcAft>
                <a:spcPts val="0"/>
              </a:spcAft>
              <a:buClr>
                <a:schemeClr val="dk1"/>
              </a:buClr>
              <a:buSzPct val="100000"/>
              <a:buChar char="•"/>
            </a:pPr>
            <a:r>
              <a:rPr lang="en-US" sz="1500"/>
              <a:t>99.7% fall within three standard deviations. (3 Sigma)</a:t>
            </a:r>
            <a:endParaRPr/>
          </a:p>
          <a:p>
            <a:pPr indent="-342931" lvl="0" marL="342900" rtl="0" algn="l">
              <a:lnSpc>
                <a:spcPct val="100000"/>
              </a:lnSpc>
              <a:spcBef>
                <a:spcPts val="277"/>
              </a:spcBef>
              <a:spcAft>
                <a:spcPts val="0"/>
              </a:spcAft>
              <a:buClr>
                <a:schemeClr val="dk1"/>
              </a:buClr>
              <a:buSzPct val="100000"/>
              <a:buChar char="•"/>
            </a:pPr>
            <a:r>
              <a:rPr lang="en-US" sz="1500"/>
              <a:t>Any points lying after 3 sigma is outliers.</a:t>
            </a:r>
            <a:endParaRPr sz="1500"/>
          </a:p>
        </p:txBody>
      </p:sp>
      <p:pic>
        <p:nvPicPr>
          <p:cNvPr descr="distribution displaying the features of the empirical rule" id="441" name="Google Shape;441;p36"/>
          <p:cNvPicPr preferRelativeResize="0"/>
          <p:nvPr/>
        </p:nvPicPr>
        <p:blipFill rotWithShape="1">
          <a:blip r:embed="rId3">
            <a:alphaModFix/>
          </a:blip>
          <a:srcRect b="0" l="0" r="0" t="0"/>
          <a:stretch/>
        </p:blipFill>
        <p:spPr>
          <a:xfrm>
            <a:off x="5035839" y="3000970"/>
            <a:ext cx="4108162" cy="1622978"/>
          </a:xfrm>
          <a:prstGeom prst="rect">
            <a:avLst/>
          </a:prstGeom>
          <a:noFill/>
          <a:ln>
            <a:noFill/>
          </a:ln>
        </p:spPr>
      </p:pic>
      <p:sp>
        <p:nvSpPr>
          <p:cNvPr id="442" name="Google Shape;442;p3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443" name="Google Shape;443;p36"/>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0095e81ede_0_7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Distortion in Normal Distribution</a:t>
            </a:r>
            <a:endParaRPr>
              <a:solidFill>
                <a:schemeClr val="accent1"/>
              </a:solidFill>
            </a:endParaRPr>
          </a:p>
        </p:txBody>
      </p:sp>
      <p:sp>
        <p:nvSpPr>
          <p:cNvPr id="449" name="Google Shape;449;g10095e81ede_0_7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50" name="Google Shape;450;g10095e81ede_0_74"/>
          <p:cNvSpPr txBox="1"/>
          <p:nvPr/>
        </p:nvSpPr>
        <p:spPr>
          <a:xfrm>
            <a:off x="231375" y="916575"/>
            <a:ext cx="85518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111111"/>
                </a:solidFill>
                <a:highlight>
                  <a:srgbClr val="FFFFFF"/>
                </a:highlight>
                <a:latin typeface="Arial"/>
                <a:ea typeface="Arial"/>
                <a:cs typeface="Arial"/>
                <a:sym typeface="Arial"/>
              </a:rPr>
              <a:t>The distortion in normally distributed curves can be quantified in 2 ways</a:t>
            </a:r>
            <a:endParaRPr b="0" i="0" sz="2300" u="none" cap="none" strike="noStrike">
              <a:solidFill>
                <a:srgbClr val="111111"/>
              </a:solidFill>
              <a:highlight>
                <a:srgbClr val="FFFFFF"/>
              </a:highlight>
              <a:latin typeface="Arial"/>
              <a:ea typeface="Arial"/>
              <a:cs typeface="Arial"/>
              <a:sym typeface="Arial"/>
            </a:endParaRPr>
          </a:p>
          <a:p>
            <a:pPr indent="-374650" lvl="0" marL="457200" marR="0" rtl="0" algn="l">
              <a:lnSpc>
                <a:spcPct val="100000"/>
              </a:lnSpc>
              <a:spcBef>
                <a:spcPts val="0"/>
              </a:spcBef>
              <a:spcAft>
                <a:spcPts val="0"/>
              </a:spcAft>
              <a:buClr>
                <a:srgbClr val="111111"/>
              </a:buClr>
              <a:buSzPts val="2300"/>
              <a:buFont typeface="Arial"/>
              <a:buAutoNum type="arabicPeriod"/>
            </a:pPr>
            <a:r>
              <a:rPr b="0" i="0" lang="en-US" sz="2300" u="none" cap="none" strike="noStrike">
                <a:solidFill>
                  <a:srgbClr val="111111"/>
                </a:solidFill>
                <a:highlight>
                  <a:srgbClr val="FFFFFF"/>
                </a:highlight>
                <a:latin typeface="Arial"/>
                <a:ea typeface="Arial"/>
                <a:cs typeface="Arial"/>
                <a:sym typeface="Arial"/>
              </a:rPr>
              <a:t>Skewness</a:t>
            </a:r>
            <a:endParaRPr b="0" i="0" sz="2300" u="none" cap="none" strike="noStrike">
              <a:solidFill>
                <a:srgbClr val="111111"/>
              </a:solidFill>
              <a:highlight>
                <a:srgbClr val="FFFFFF"/>
              </a:highlight>
              <a:latin typeface="Arial"/>
              <a:ea typeface="Arial"/>
              <a:cs typeface="Arial"/>
              <a:sym typeface="Arial"/>
            </a:endParaRPr>
          </a:p>
          <a:p>
            <a:pPr indent="-374650" lvl="0" marL="457200" marR="0" rtl="0" algn="l">
              <a:lnSpc>
                <a:spcPct val="100000"/>
              </a:lnSpc>
              <a:spcBef>
                <a:spcPts val="0"/>
              </a:spcBef>
              <a:spcAft>
                <a:spcPts val="0"/>
              </a:spcAft>
              <a:buClr>
                <a:srgbClr val="111111"/>
              </a:buClr>
              <a:buSzPts val="2300"/>
              <a:buFont typeface="Arial"/>
              <a:buAutoNum type="arabicPeriod"/>
            </a:pPr>
            <a:r>
              <a:rPr b="0" i="0" lang="en-US" sz="2300" u="none" cap="none" strike="noStrike">
                <a:solidFill>
                  <a:srgbClr val="111111"/>
                </a:solidFill>
                <a:highlight>
                  <a:srgbClr val="FFFFFF"/>
                </a:highlight>
                <a:latin typeface="Arial"/>
                <a:ea typeface="Arial"/>
                <a:cs typeface="Arial"/>
                <a:sym typeface="Arial"/>
              </a:rPr>
              <a:t>Kurtosis</a:t>
            </a:r>
            <a:endParaRPr b="0" i="0" sz="2300" u="none" cap="none" strike="noStrike">
              <a:solidFill>
                <a:srgbClr val="111111"/>
              </a:solidFill>
              <a:highlight>
                <a:srgbClr val="FFFFFF"/>
              </a:highlight>
              <a:latin typeface="Arial"/>
              <a:ea typeface="Arial"/>
              <a:cs typeface="Arial"/>
              <a:sym typeface="Arial"/>
            </a:endParaRPr>
          </a:p>
        </p:txBody>
      </p:sp>
      <p:pic>
        <p:nvPicPr>
          <p:cNvPr id="451" name="Google Shape;451;g10095e81ede_0_74"/>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0" y="819150"/>
            <a:ext cx="90678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None/>
            </a:pPr>
            <a:r>
              <a:rPr b="1" lang="en-US" sz="2000"/>
              <a:t>      </a:t>
            </a:r>
            <a:r>
              <a:rPr b="1" lang="en-US" sz="2000">
                <a:solidFill>
                  <a:srgbClr val="0070C0"/>
                </a:solidFill>
              </a:rPr>
              <a:t>Descriptive statistics</a:t>
            </a:r>
            <a:r>
              <a:rPr lang="en-US" sz="2000">
                <a:solidFill>
                  <a:srgbClr val="0070C0"/>
                </a:solidFill>
              </a:rPr>
              <a:t> </a:t>
            </a:r>
            <a:r>
              <a:rPr lang="en-US" sz="2000"/>
              <a:t>are methods for organizing and summarizing data.  </a:t>
            </a:r>
            <a:endParaRPr/>
          </a:p>
          <a:p>
            <a:pPr indent="-342900" lvl="0" marL="342900" rtl="0" algn="l">
              <a:lnSpc>
                <a:spcPct val="90000"/>
              </a:lnSpc>
              <a:spcBef>
                <a:spcPts val="400"/>
              </a:spcBef>
              <a:spcAft>
                <a:spcPts val="0"/>
              </a:spcAft>
              <a:buClr>
                <a:schemeClr val="dk1"/>
              </a:buClr>
              <a:buSzPts val="2000"/>
              <a:buNone/>
            </a:pPr>
            <a:r>
              <a:rPr lang="en-US" sz="2000"/>
              <a:t>      For example, tables or graphs are used to organize data, and descriptive values such as the average score are used to summarize data.  </a:t>
            </a:r>
            <a:endParaRPr/>
          </a:p>
          <a:p>
            <a:pPr indent="-342900" lvl="0" marL="342900" rtl="0" algn="l">
              <a:lnSpc>
                <a:spcPct val="90000"/>
              </a:lnSpc>
              <a:spcBef>
                <a:spcPts val="400"/>
              </a:spcBef>
              <a:spcAft>
                <a:spcPts val="0"/>
              </a:spcAft>
              <a:buClr>
                <a:schemeClr val="dk1"/>
              </a:buClr>
              <a:buSzPts val="2000"/>
              <a:buNone/>
            </a:pPr>
            <a:r>
              <a:rPr lang="en-US" sz="2000"/>
              <a:t>      A descriptive value for a population is called a </a:t>
            </a:r>
            <a:r>
              <a:rPr b="1" lang="en-US" sz="2000">
                <a:solidFill>
                  <a:srgbClr val="E36C09"/>
                </a:solidFill>
              </a:rPr>
              <a:t>parameter</a:t>
            </a:r>
            <a:r>
              <a:rPr lang="en-US" sz="2000"/>
              <a:t> and a descriptive value for a sample is called a </a:t>
            </a:r>
            <a:r>
              <a:rPr b="1" lang="en-US" sz="2000">
                <a:solidFill>
                  <a:srgbClr val="E36C09"/>
                </a:solidFill>
              </a:rPr>
              <a:t>statistic</a:t>
            </a:r>
            <a:r>
              <a:rPr lang="en-US" sz="2000">
                <a:solidFill>
                  <a:srgbClr val="E36C09"/>
                </a:solidFill>
              </a:rPr>
              <a:t>.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16" name="Google Shape;116;p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Descriptive Statistics</a:t>
            </a:r>
            <a:endParaRPr/>
          </a:p>
        </p:txBody>
      </p:sp>
      <p:sp>
        <p:nvSpPr>
          <p:cNvPr id="117" name="Google Shape;117;p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118" name="Google Shape;118;p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19" name="Google Shape;119;p5"/>
          <p:cNvSpPr/>
          <p:nvPr/>
        </p:nvSpPr>
        <p:spPr>
          <a:xfrm>
            <a:off x="914400" y="2343150"/>
            <a:ext cx="4572000" cy="237295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Collect data</a:t>
            </a:r>
            <a:endParaRPr b="0" i="0" sz="1400" u="none" cap="none" strike="noStrike">
              <a:solidFill>
                <a:srgbClr val="000000"/>
              </a:solidFill>
              <a:latin typeface="Arial"/>
              <a:ea typeface="Arial"/>
              <a:cs typeface="Arial"/>
              <a:sym typeface="Arial"/>
            </a:endParaRPr>
          </a:p>
          <a:p>
            <a:pPr indent="0" lvl="1" marL="45720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Survey</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 data</a:t>
            </a:r>
            <a:endParaRPr b="0" i="0" sz="1400" u="none" cap="none" strike="noStrike">
              <a:solidFill>
                <a:srgbClr val="000000"/>
              </a:solidFill>
              <a:latin typeface="Arial"/>
              <a:ea typeface="Arial"/>
              <a:cs typeface="Arial"/>
              <a:sym typeface="Arial"/>
            </a:endParaRPr>
          </a:p>
          <a:p>
            <a:pPr indent="0" lvl="1" marL="45720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Tables and graphs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Summarize data</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Sample mean = </a:t>
            </a:r>
            <a:endParaRPr b="0" i="0" sz="1400" u="none" cap="none" strike="noStrike">
              <a:solidFill>
                <a:srgbClr val="000000"/>
              </a:solidFill>
              <a:latin typeface="Arial"/>
              <a:ea typeface="Arial"/>
              <a:cs typeface="Arial"/>
              <a:sym typeface="Arial"/>
            </a:endParaRPr>
          </a:p>
        </p:txBody>
      </p:sp>
      <p:graphicFrame>
        <p:nvGraphicFramePr>
          <p:cNvPr id="120" name="Google Shape;120;p5"/>
          <p:cNvGraphicFramePr/>
          <p:nvPr/>
        </p:nvGraphicFramePr>
        <p:xfrm>
          <a:off x="2971800" y="4095750"/>
          <a:ext cx="762000" cy="785173"/>
        </p:xfrm>
        <a:graphic>
          <a:graphicData uri="http://schemas.openxmlformats.org/presentationml/2006/ole">
            <mc:AlternateContent>
              <mc:Choice Requires="v">
                <p:oleObj r:id="rId4" imgH="785173" imgW="762000" progId="" spid="_x0000_s1">
                  <p:embed/>
                </p:oleObj>
              </mc:Choice>
              <mc:Fallback>
                <p:oleObj r:id="rId5" imgH="785173" imgW="762000" progId="">
                  <p:embed/>
                  <p:pic>
                    <p:nvPicPr>
                      <p:cNvPr id="120" name="Google Shape;120;p5"/>
                      <p:cNvPicPr preferRelativeResize="0"/>
                      <p:nvPr/>
                    </p:nvPicPr>
                    <p:blipFill rotWithShape="1">
                      <a:blip r:embed="rId6">
                        <a:alphaModFix/>
                      </a:blip>
                      <a:srcRect b="0" l="0" r="0" t="0"/>
                      <a:stretch/>
                    </p:blipFill>
                    <p:spPr>
                      <a:xfrm>
                        <a:off x="2971800" y="4095750"/>
                        <a:ext cx="762000" cy="785173"/>
                      </a:xfrm>
                      <a:prstGeom prst="rect">
                        <a:avLst/>
                      </a:prstGeom>
                      <a:noFill/>
                      <a:ln>
                        <a:noFill/>
                      </a:ln>
                    </p:spPr>
                  </p:pic>
                </p:oleObj>
              </mc:Fallback>
            </mc:AlternateContent>
          </a:graphicData>
        </a:graphic>
      </p:graphicFrame>
      <p:cxnSp>
        <p:nvCxnSpPr>
          <p:cNvPr id="121" name="Google Shape;121;p5"/>
          <p:cNvCxnSpPr/>
          <p:nvPr/>
        </p:nvCxnSpPr>
        <p:spPr>
          <a:xfrm>
            <a:off x="7010400" y="3678238"/>
            <a:ext cx="1588" cy="990600"/>
          </a:xfrm>
          <a:prstGeom prst="straightConnector1">
            <a:avLst/>
          </a:prstGeom>
          <a:noFill/>
          <a:ln cap="flat" cmpd="sng" w="9525">
            <a:solidFill>
              <a:schemeClr val="dk1"/>
            </a:solidFill>
            <a:prstDash val="solid"/>
            <a:miter lim="800000"/>
            <a:headEnd len="sm" w="sm" type="none"/>
            <a:tailEnd len="sm" w="sm" type="none"/>
          </a:ln>
        </p:spPr>
      </p:cxnSp>
      <p:cxnSp>
        <p:nvCxnSpPr>
          <p:cNvPr id="122" name="Google Shape;122;p5"/>
          <p:cNvCxnSpPr/>
          <p:nvPr/>
        </p:nvCxnSpPr>
        <p:spPr>
          <a:xfrm>
            <a:off x="7010400" y="4668838"/>
            <a:ext cx="1600200" cy="1587"/>
          </a:xfrm>
          <a:prstGeom prst="straightConnector1">
            <a:avLst/>
          </a:prstGeom>
          <a:noFill/>
          <a:ln cap="flat" cmpd="sng" w="9525">
            <a:solidFill>
              <a:schemeClr val="dk1"/>
            </a:solidFill>
            <a:prstDash val="solid"/>
            <a:miter lim="800000"/>
            <a:headEnd len="sm" w="sm" type="none"/>
            <a:tailEnd len="sm" w="sm" type="none"/>
          </a:ln>
        </p:spPr>
      </p:cxnSp>
      <p:sp>
        <p:nvSpPr>
          <p:cNvPr id="123" name="Google Shape;123;p5"/>
          <p:cNvSpPr/>
          <p:nvPr/>
        </p:nvSpPr>
        <p:spPr>
          <a:xfrm>
            <a:off x="7239000" y="4211638"/>
            <a:ext cx="1524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4" name="Google Shape;124;p5"/>
          <p:cNvSpPr/>
          <p:nvPr/>
        </p:nvSpPr>
        <p:spPr>
          <a:xfrm>
            <a:off x="7391400" y="4287838"/>
            <a:ext cx="152400" cy="381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5" name="Google Shape;125;p5"/>
          <p:cNvSpPr/>
          <p:nvPr/>
        </p:nvSpPr>
        <p:spPr>
          <a:xfrm>
            <a:off x="7543800" y="3983038"/>
            <a:ext cx="1524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6" name="Google Shape;126;p5"/>
          <p:cNvSpPr/>
          <p:nvPr/>
        </p:nvSpPr>
        <p:spPr>
          <a:xfrm>
            <a:off x="7696200" y="4059238"/>
            <a:ext cx="1524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7" name="Google Shape;127;p5"/>
          <p:cNvSpPr/>
          <p:nvPr/>
        </p:nvSpPr>
        <p:spPr>
          <a:xfrm>
            <a:off x="7848600" y="4211638"/>
            <a:ext cx="1524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8" name="Google Shape;128;p5"/>
          <p:cNvSpPr/>
          <p:nvPr/>
        </p:nvSpPr>
        <p:spPr>
          <a:xfrm>
            <a:off x="8001000" y="4440238"/>
            <a:ext cx="1524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9" name="Google Shape;129;p5"/>
          <p:cNvSpPr/>
          <p:nvPr/>
        </p:nvSpPr>
        <p:spPr>
          <a:xfrm>
            <a:off x="7086600" y="4440238"/>
            <a:ext cx="1524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30" name="Google Shape;130;p5"/>
          <p:cNvSpPr/>
          <p:nvPr/>
        </p:nvSpPr>
        <p:spPr>
          <a:xfrm>
            <a:off x="8153400" y="4516438"/>
            <a:ext cx="1524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grpSp>
        <p:nvGrpSpPr>
          <p:cNvPr id="131" name="Google Shape;131;p5"/>
          <p:cNvGrpSpPr/>
          <p:nvPr/>
        </p:nvGrpSpPr>
        <p:grpSpPr>
          <a:xfrm>
            <a:off x="3429000" y="2419350"/>
            <a:ext cx="990600" cy="962025"/>
            <a:chOff x="4114800" y="2114550"/>
            <a:chExt cx="990600" cy="962025"/>
          </a:xfrm>
        </p:grpSpPr>
        <p:pic>
          <p:nvPicPr>
            <p:cNvPr descr="j0283537" id="132" name="Google Shape;132;p5"/>
            <p:cNvPicPr preferRelativeResize="0"/>
            <p:nvPr/>
          </p:nvPicPr>
          <p:blipFill rotWithShape="1">
            <a:blip r:embed="rId7">
              <a:alphaModFix/>
            </a:blip>
            <a:srcRect b="0" l="0" r="0" t="0"/>
            <a:stretch/>
          </p:blipFill>
          <p:spPr>
            <a:xfrm>
              <a:off x="4114800" y="2114550"/>
              <a:ext cx="990600" cy="962025"/>
            </a:xfrm>
            <a:prstGeom prst="rect">
              <a:avLst/>
            </a:prstGeom>
            <a:noFill/>
            <a:ln>
              <a:noFill/>
            </a:ln>
          </p:spPr>
        </p:pic>
        <p:pic>
          <p:nvPicPr>
            <p:cNvPr descr="check" id="133" name="Google Shape;133;p5"/>
            <p:cNvPicPr preferRelativeResize="0"/>
            <p:nvPr/>
          </p:nvPicPr>
          <p:blipFill rotWithShape="1">
            <a:blip r:embed="rId8">
              <a:alphaModFix/>
            </a:blip>
            <a:srcRect b="0" l="0" r="0" t="0"/>
            <a:stretch/>
          </p:blipFill>
          <p:spPr>
            <a:xfrm>
              <a:off x="4648200" y="2743200"/>
              <a:ext cx="142875" cy="142875"/>
            </a:xfrm>
            <a:prstGeom prst="rect">
              <a:avLst/>
            </a:prstGeom>
            <a:noFill/>
            <a:ln>
              <a:noFill/>
            </a:ln>
          </p:spPr>
        </p:pic>
        <p:pic>
          <p:nvPicPr>
            <p:cNvPr descr="check" id="134" name="Google Shape;134;p5"/>
            <p:cNvPicPr preferRelativeResize="0"/>
            <p:nvPr/>
          </p:nvPicPr>
          <p:blipFill rotWithShape="1">
            <a:blip r:embed="rId8">
              <a:alphaModFix/>
            </a:blip>
            <a:srcRect b="0" l="0" r="0" t="0"/>
            <a:stretch/>
          </p:blipFill>
          <p:spPr>
            <a:xfrm>
              <a:off x="4724400" y="2895600"/>
              <a:ext cx="142875" cy="142875"/>
            </a:xfrm>
            <a:prstGeom prst="rect">
              <a:avLst/>
            </a:prstGeom>
            <a:noFill/>
            <a:ln>
              <a:noFill/>
            </a:ln>
          </p:spPr>
        </p:pic>
        <p:pic>
          <p:nvPicPr>
            <p:cNvPr descr="check" id="135" name="Google Shape;135;p5"/>
            <p:cNvPicPr preferRelativeResize="0"/>
            <p:nvPr/>
          </p:nvPicPr>
          <p:blipFill rotWithShape="1">
            <a:blip r:embed="rId8">
              <a:alphaModFix/>
            </a:blip>
            <a:srcRect b="0" l="0" r="0" t="0"/>
            <a:stretch/>
          </p:blipFill>
          <p:spPr>
            <a:xfrm>
              <a:off x="4572000" y="2590800"/>
              <a:ext cx="142875" cy="142875"/>
            </a:xfrm>
            <a:prstGeom prst="rect">
              <a:avLst/>
            </a:prstGeom>
            <a:noFill/>
            <a:ln>
              <a:noFill/>
            </a:ln>
          </p:spPr>
        </p:pic>
      </p:grpSp>
      <p:graphicFrame>
        <p:nvGraphicFramePr>
          <p:cNvPr id="136" name="Google Shape;136;p5"/>
          <p:cNvGraphicFramePr/>
          <p:nvPr/>
        </p:nvGraphicFramePr>
        <p:xfrm>
          <a:off x="4876800" y="3257550"/>
          <a:ext cx="1803400" cy="1274762"/>
        </p:xfrm>
        <a:graphic>
          <a:graphicData uri="http://schemas.openxmlformats.org/presentationml/2006/ole">
            <mc:AlternateContent>
              <mc:Choice Requires="v">
                <p:oleObj r:id="rId9" imgH="1274762" imgW="1803400" progId="" spid="_x0000_s2">
                  <p:embed/>
                </p:oleObj>
              </mc:Choice>
              <mc:Fallback>
                <p:oleObj r:id="rId10" imgH="1274762" imgW="1803400" progId="">
                  <p:embed/>
                  <p:pic>
                    <p:nvPicPr>
                      <p:cNvPr id="136" name="Google Shape;136;p5"/>
                      <p:cNvPicPr preferRelativeResize="0"/>
                      <p:nvPr/>
                    </p:nvPicPr>
                    <p:blipFill rotWithShape="1">
                      <a:blip r:embed="rId11">
                        <a:alphaModFix/>
                      </a:blip>
                      <a:srcRect b="0" l="0" r="0" t="0"/>
                      <a:stretch/>
                    </p:blipFill>
                    <p:spPr>
                      <a:xfrm>
                        <a:off x="4876800" y="3257550"/>
                        <a:ext cx="1803400" cy="1274762"/>
                      </a:xfrm>
                      <a:prstGeom prst="rect">
                        <a:avLst/>
                      </a:prstGeom>
                      <a:noFill/>
                      <a:ln>
                        <a:noFill/>
                      </a:ln>
                    </p:spPr>
                  </p:pic>
                </p:oleObj>
              </mc:Fallback>
            </mc:AlternateContent>
          </a:graphicData>
        </a:graphic>
      </p:graphicFrame>
      <p:pic>
        <p:nvPicPr>
          <p:cNvPr id="137" name="Google Shape;137;p5"/>
          <p:cNvPicPr preferRelativeResize="0"/>
          <p:nvPr/>
        </p:nvPicPr>
        <p:blipFill rotWithShape="1">
          <a:blip r:embed="rId12">
            <a:alphaModFix/>
          </a:blip>
          <a:srcRect b="0" l="0" r="0" t="0"/>
          <a:stretch/>
        </p:blipFill>
        <p:spPr>
          <a:xfrm>
            <a:off x="0" y="4887966"/>
            <a:ext cx="1016236" cy="273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0095e81ede_0_8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Skewness in Normal Distribution</a:t>
            </a:r>
            <a:endParaRPr>
              <a:solidFill>
                <a:schemeClr val="accent1"/>
              </a:solidFill>
            </a:endParaRPr>
          </a:p>
        </p:txBody>
      </p:sp>
      <p:sp>
        <p:nvSpPr>
          <p:cNvPr id="457" name="Google Shape;457;g10095e81ede_0_8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58" name="Google Shape;458;g10095e81ede_0_84"/>
          <p:cNvSpPr txBox="1"/>
          <p:nvPr/>
        </p:nvSpPr>
        <p:spPr>
          <a:xfrm>
            <a:off x="80075" y="872075"/>
            <a:ext cx="30000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Skewness is asymmetry in a statistical distribution, in which the curve appears distorted or skewed either to the left or to the right. Skewness can be quantified to define the extent to which a distribution differs from a normal distribution</a:t>
            </a:r>
            <a:endParaRPr b="0" i="0" sz="1900" u="none" cap="none" strike="noStrike">
              <a:solidFill>
                <a:srgbClr val="000000"/>
              </a:solidFill>
              <a:latin typeface="Arial"/>
              <a:ea typeface="Arial"/>
              <a:cs typeface="Arial"/>
              <a:sym typeface="Arial"/>
            </a:endParaRPr>
          </a:p>
        </p:txBody>
      </p:sp>
      <p:pic>
        <p:nvPicPr>
          <p:cNvPr id="459" name="Google Shape;459;g10095e81ede_0_84"/>
          <p:cNvPicPr preferRelativeResize="0"/>
          <p:nvPr/>
        </p:nvPicPr>
        <p:blipFill rotWithShape="1">
          <a:blip r:embed="rId3">
            <a:alphaModFix/>
          </a:blip>
          <a:srcRect b="0" l="0" r="0" t="0"/>
          <a:stretch/>
        </p:blipFill>
        <p:spPr>
          <a:xfrm>
            <a:off x="3345950" y="1969750"/>
            <a:ext cx="5112251" cy="2200275"/>
          </a:xfrm>
          <a:prstGeom prst="rect">
            <a:avLst/>
          </a:prstGeom>
          <a:noFill/>
          <a:ln>
            <a:noFill/>
          </a:ln>
        </p:spPr>
      </p:pic>
      <p:sp>
        <p:nvSpPr>
          <p:cNvPr id="460" name="Google Shape;460;g10095e81ede_0_84"/>
          <p:cNvSpPr txBox="1"/>
          <p:nvPr/>
        </p:nvSpPr>
        <p:spPr>
          <a:xfrm>
            <a:off x="3505200" y="4332514"/>
            <a:ext cx="5112251" cy="1051057"/>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Clr>
                <a:srgbClr val="000000"/>
              </a:buClr>
              <a:buSzPts val="1400"/>
              <a:buFont typeface="Arial"/>
              <a:buNone/>
            </a:pPr>
            <a:r>
              <a:rPr b="0" i="0" lang="en-US" sz="1400" u="none" cap="none" strike="noStrike">
                <a:solidFill>
                  <a:srgbClr val="FF0000"/>
                </a:solidFill>
                <a:latin typeface="Calibri"/>
                <a:ea typeface="Calibri"/>
                <a:cs typeface="Calibri"/>
                <a:sym typeface="Calibri"/>
              </a:rPr>
              <a:t>If the skewness is greater than 1 or less than -1, the data is highly skewed.</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0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1" name="Google Shape;461;g10095e81ede_0_8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0095e81ede_0_103"/>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b="1" lang="en-US" sz="2800">
                <a:solidFill>
                  <a:srgbClr val="538CD5"/>
                </a:solidFill>
              </a:rPr>
              <a:t>How much Skewness and Kurtosis</a:t>
            </a:r>
            <a:endParaRPr sz="3400">
              <a:solidFill>
                <a:srgbClr val="538CD5"/>
              </a:solidFill>
            </a:endParaRPr>
          </a:p>
        </p:txBody>
      </p:sp>
      <p:sp>
        <p:nvSpPr>
          <p:cNvPr id="467" name="Google Shape;467;g10095e81ede_0_10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68" name="Google Shape;468;g10095e81ede_0_103"/>
          <p:cNvSpPr txBox="1"/>
          <p:nvPr/>
        </p:nvSpPr>
        <p:spPr>
          <a:xfrm>
            <a:off x="80075" y="872075"/>
            <a:ext cx="8378100" cy="3826658"/>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the skewness is between -0.5 and 0.5, the data are fairly symmetrical. If the skewness is between -1 and – 0.5 or between 0.5 and 1, the data is moderately skewed.</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4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the skewness is greater than 1or less than -1, the data is highly skewed.</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 standard normal distribution has kurtosis of 3 and is recognized as mesokurtic. An increased kurtosis (&gt;3) can be visualized as a thin “bell” with a high peak whereas a decreased kurtosis corresponds to a broadening of the peak and “thickening” of the tails.</a:t>
            </a:r>
            <a:endParaRPr b="0" i="0" sz="3000" u="none" cap="none" strike="noStrike">
              <a:solidFill>
                <a:schemeClr val="dk1"/>
              </a:solidFill>
              <a:latin typeface="Calibri"/>
              <a:ea typeface="Calibri"/>
              <a:cs typeface="Calibri"/>
              <a:sym typeface="Calibri"/>
            </a:endParaRPr>
          </a:p>
        </p:txBody>
      </p:sp>
      <p:pic>
        <p:nvPicPr>
          <p:cNvPr id="469" name="Google Shape;469;g10095e81ede_0_103"/>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0095e81ede_0_9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Kurtosis in Normal Distribution</a:t>
            </a:r>
            <a:endParaRPr>
              <a:solidFill>
                <a:schemeClr val="accent1"/>
              </a:solidFill>
            </a:endParaRPr>
          </a:p>
        </p:txBody>
      </p:sp>
      <p:sp>
        <p:nvSpPr>
          <p:cNvPr id="475" name="Google Shape;475;g10095e81ede_0_9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76" name="Google Shape;476;g10095e81ede_0_94"/>
          <p:cNvSpPr txBox="1"/>
          <p:nvPr/>
        </p:nvSpPr>
        <p:spPr>
          <a:xfrm>
            <a:off x="80075" y="872075"/>
            <a:ext cx="3000000" cy="37753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
              </a:spcBef>
              <a:spcAft>
                <a:spcPts val="0"/>
              </a:spcAft>
              <a:buClr>
                <a:srgbClr val="000000"/>
              </a:buClr>
              <a:buSzPts val="2500"/>
              <a:buFont typeface="Arial"/>
              <a:buNone/>
            </a:pPr>
            <a:r>
              <a:rPr b="0" i="0" lang="en-US" sz="2500" u="none" cap="none" strike="noStrike">
                <a:solidFill>
                  <a:schemeClr val="dk1"/>
                </a:solidFill>
                <a:latin typeface="Calibri"/>
                <a:ea typeface="Calibri"/>
                <a:cs typeface="Calibri"/>
                <a:sym typeface="Calibri"/>
              </a:rPr>
              <a:t>In probability theory and statistics, kurtosis is a measure of the “peakedness" of the probability distribution of a real-valued random variable.</a:t>
            </a:r>
            <a:endParaRPr b="0" i="0" sz="2900" u="none" cap="none" strike="noStrike">
              <a:solidFill>
                <a:srgbClr val="000000"/>
              </a:solidFill>
              <a:latin typeface="Arial"/>
              <a:ea typeface="Arial"/>
              <a:cs typeface="Arial"/>
              <a:sym typeface="Arial"/>
            </a:endParaRPr>
          </a:p>
        </p:txBody>
      </p:sp>
      <p:pic>
        <p:nvPicPr>
          <p:cNvPr id="477" name="Google Shape;477;g10095e81ede_0_94"/>
          <p:cNvPicPr preferRelativeResize="0"/>
          <p:nvPr/>
        </p:nvPicPr>
        <p:blipFill rotWithShape="1">
          <a:blip r:embed="rId3">
            <a:alphaModFix/>
          </a:blip>
          <a:srcRect b="0" l="0" r="0" t="0"/>
          <a:stretch/>
        </p:blipFill>
        <p:spPr>
          <a:xfrm>
            <a:off x="4086750" y="1219125"/>
            <a:ext cx="3806475" cy="2462875"/>
          </a:xfrm>
          <a:prstGeom prst="rect">
            <a:avLst/>
          </a:prstGeom>
          <a:noFill/>
          <a:ln>
            <a:noFill/>
          </a:ln>
        </p:spPr>
      </p:pic>
      <p:pic>
        <p:nvPicPr>
          <p:cNvPr id="478" name="Google Shape;478;g10095e81ede_0_9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See the source image" id="484" name="Google Shape;484;p40"/>
          <p:cNvPicPr preferRelativeResize="0"/>
          <p:nvPr/>
        </p:nvPicPr>
        <p:blipFill rotWithShape="1">
          <a:blip r:embed="rId3">
            <a:alphaModFix/>
          </a:blip>
          <a:srcRect b="0" l="0" r="0" t="0"/>
          <a:stretch/>
        </p:blipFill>
        <p:spPr>
          <a:xfrm>
            <a:off x="1821543" y="359765"/>
            <a:ext cx="4760686" cy="4054838"/>
          </a:xfrm>
          <a:prstGeom prst="rect">
            <a:avLst/>
          </a:prstGeom>
          <a:noFill/>
          <a:ln>
            <a:noFill/>
          </a:ln>
        </p:spPr>
      </p:pic>
      <p:pic>
        <p:nvPicPr>
          <p:cNvPr id="485" name="Google Shape;485;p40"/>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0095e81ede_0_110"/>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b="1" lang="en-US" sz="2100">
                <a:solidFill>
                  <a:srgbClr val="538CD5"/>
                </a:solidFill>
              </a:rPr>
              <a:t>Which is Best—the Mean, Median, or Mode?</a:t>
            </a:r>
            <a:endParaRPr sz="4000">
              <a:solidFill>
                <a:srgbClr val="538CD5"/>
              </a:solidFill>
            </a:endParaRPr>
          </a:p>
        </p:txBody>
      </p:sp>
      <p:sp>
        <p:nvSpPr>
          <p:cNvPr id="491" name="Google Shape;491;g10095e81ede_0_11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92" name="Google Shape;492;g10095e81ede_0_110"/>
          <p:cNvSpPr txBox="1"/>
          <p:nvPr/>
        </p:nvSpPr>
        <p:spPr>
          <a:xfrm>
            <a:off x="80075" y="872075"/>
            <a:ext cx="8378100" cy="361378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5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you have a symmetrical distribution for continuous data, the mean, median, and mode are equal. In this case, analysts tend to use the mean because it includes all of the data in the calculations. However, if you have a skewed distribution, the median is often the best measure of central tendency.</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5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5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you have categorical or discrete data, the median or mode is usually the best choice. For categorical data, you have to use the mode.</a:t>
            </a:r>
            <a:endParaRPr b="0" i="0" sz="2500" u="none" cap="none" strike="noStrike">
              <a:solidFill>
                <a:schemeClr val="dk1"/>
              </a:solidFill>
              <a:latin typeface="Calibri"/>
              <a:ea typeface="Calibri"/>
              <a:cs typeface="Calibri"/>
              <a:sym typeface="Calibri"/>
            </a:endParaRPr>
          </a:p>
        </p:txBody>
      </p:sp>
      <p:pic>
        <p:nvPicPr>
          <p:cNvPr id="493" name="Google Shape;493;g10095e81ede_0_110"/>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0095e81ede_0_154"/>
          <p:cNvSpPr txBox="1"/>
          <p:nvPr>
            <p:ph type="title"/>
          </p:nvPr>
        </p:nvSpPr>
        <p:spPr>
          <a:xfrm>
            <a:off x="97875" y="8250"/>
            <a:ext cx="6867600" cy="67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800">
                <a:solidFill>
                  <a:srgbClr val="538CD5"/>
                </a:solidFill>
              </a:rPr>
              <a:t>Correcting Distortion in Normal Distribution</a:t>
            </a:r>
            <a:endParaRPr sz="2800">
              <a:solidFill>
                <a:srgbClr val="538CD5"/>
              </a:solidFill>
            </a:endParaRPr>
          </a:p>
        </p:txBody>
      </p:sp>
      <p:sp>
        <p:nvSpPr>
          <p:cNvPr id="499" name="Google Shape;499;g10095e81ede_0_15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00" name="Google Shape;500;g10095e81ede_0_154"/>
          <p:cNvSpPr txBox="1"/>
          <p:nvPr/>
        </p:nvSpPr>
        <p:spPr>
          <a:xfrm>
            <a:off x="97875" y="845375"/>
            <a:ext cx="8738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Transformation is nothing but taking a mathematical function and applying it to the data</a:t>
            </a:r>
            <a:r>
              <a:rPr b="0" i="0" lang="en-US" sz="1600" u="none" cap="none" strike="noStrike">
                <a:solidFill>
                  <a:srgbClr val="292929"/>
                </a:solidFill>
                <a:highlight>
                  <a:srgbClr val="FFFFFF"/>
                </a:highlight>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p:txBody>
      </p:sp>
      <p:sp>
        <p:nvSpPr>
          <p:cNvPr id="501" name="Google Shape;501;g10095e81ede_0_154"/>
          <p:cNvSpPr txBox="1"/>
          <p:nvPr/>
        </p:nvSpPr>
        <p:spPr>
          <a:xfrm>
            <a:off x="7075" y="464375"/>
            <a:ext cx="8662800" cy="4371900"/>
          </a:xfrm>
          <a:prstGeom prst="rect">
            <a:avLst/>
          </a:prstGeom>
          <a:noFill/>
          <a:ln>
            <a:noFill/>
          </a:ln>
        </p:spPr>
        <p:txBody>
          <a:bodyPr anchorCtr="0" anchor="t" bIns="91425" lIns="91425" spcFirstLastPara="1" rIns="91425" wrap="square" tIns="91425">
            <a:spAutoFit/>
          </a:bodyPr>
          <a:lstStyle/>
          <a:p>
            <a:pPr indent="0" lvl="0" marL="457200" marR="0" rtl="0" algn="l">
              <a:lnSpc>
                <a:spcPct val="218181"/>
              </a:lnSpc>
              <a:spcBef>
                <a:spcPts val="1400"/>
              </a:spcBef>
              <a:spcAft>
                <a:spcPts val="0"/>
              </a:spcAft>
              <a:buClr>
                <a:srgbClr val="000000"/>
              </a:buClr>
              <a:buSzPts val="1600"/>
              <a:buFont typeface="Arial"/>
              <a:buNone/>
            </a:pPr>
            <a:r>
              <a:t/>
            </a:r>
            <a:endParaRPr b="0" i="0" sz="1600" u="none" cap="none" strike="noStrike">
              <a:solidFill>
                <a:srgbClr val="292929"/>
              </a:solidFill>
              <a:latin typeface="Georgia"/>
              <a:ea typeface="Georgia"/>
              <a:cs typeface="Georgia"/>
              <a:sym typeface="Georgia"/>
            </a:endParaRPr>
          </a:p>
          <a:p>
            <a:pPr indent="0" lvl="0" marL="0" marR="0" rtl="0" algn="l">
              <a:lnSpc>
                <a:spcPct val="218181"/>
              </a:lnSpc>
              <a:spcBef>
                <a:spcPts val="140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         Log Transformation  [</a:t>
            </a:r>
            <a:r>
              <a:rPr b="0" i="0" lang="en-US" sz="1600" u="none" cap="none" strike="noStrike">
                <a:solidFill>
                  <a:srgbClr val="C00000"/>
                </a:solidFill>
                <a:latin typeface="Georgia"/>
                <a:ea typeface="Georgia"/>
                <a:cs typeface="Georgia"/>
                <a:sym typeface="Georgia"/>
              </a:rPr>
              <a:t>Each data point is replaced with log(x) to obtain ND</a:t>
            </a:r>
            <a:r>
              <a:rPr b="0" i="0" lang="en-US" sz="1600" u="none" cap="none" strike="noStrike">
                <a:solidFill>
                  <a:srgbClr val="292929"/>
                </a:solidFill>
                <a:latin typeface="Georgia"/>
                <a:ea typeface="Georgia"/>
                <a:cs typeface="Georgia"/>
                <a:sym typeface="Georgia"/>
              </a:rPr>
              <a:t>]</a:t>
            </a:r>
            <a:endParaRPr b="0" i="0" sz="1600" u="none" cap="none" strike="noStrike">
              <a:solidFill>
                <a:srgbClr val="292929"/>
              </a:solidFill>
              <a:latin typeface="Georgia"/>
              <a:ea typeface="Georgia"/>
              <a:cs typeface="Georgia"/>
              <a:sym typeface="Georgia"/>
            </a:endParaRPr>
          </a:p>
          <a:p>
            <a:pPr indent="0" lvl="0" marL="457200" marR="0" rtl="0" algn="l">
              <a:lnSpc>
                <a:spcPct val="218181"/>
              </a:lnSpc>
              <a:spcBef>
                <a:spcPts val="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Square-Root Transformation    [</a:t>
            </a:r>
            <a:r>
              <a:rPr b="0" i="0" lang="en-US" sz="1600" u="none" cap="none" strike="noStrike">
                <a:solidFill>
                  <a:srgbClr val="C00000"/>
                </a:solidFill>
                <a:latin typeface="Georgia"/>
                <a:ea typeface="Georgia"/>
                <a:cs typeface="Georgia"/>
                <a:sym typeface="Georgia"/>
              </a:rPr>
              <a:t>Each data point is replaced by its square root</a:t>
            </a:r>
            <a:r>
              <a:rPr b="0" i="0" lang="en-US" sz="1600" u="none" cap="none" strike="noStrike">
                <a:solidFill>
                  <a:srgbClr val="292929"/>
                </a:solidFill>
                <a:latin typeface="Georgia"/>
                <a:ea typeface="Georgia"/>
                <a:cs typeface="Georgia"/>
                <a:sym typeface="Georgia"/>
              </a:rPr>
              <a:t>]</a:t>
            </a:r>
            <a:endParaRPr b="0" i="0" sz="1600" u="none" cap="none" strike="noStrike">
              <a:solidFill>
                <a:srgbClr val="292929"/>
              </a:solidFill>
              <a:latin typeface="Georgia"/>
              <a:ea typeface="Georgia"/>
              <a:cs typeface="Georgia"/>
              <a:sym typeface="Georgia"/>
            </a:endParaRPr>
          </a:p>
          <a:p>
            <a:pPr indent="0" lvl="0" marL="457200" marR="0" rtl="0" algn="l">
              <a:lnSpc>
                <a:spcPct val="218181"/>
              </a:lnSpc>
              <a:spcBef>
                <a:spcPts val="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Reciprocal Transformation        [ </a:t>
            </a:r>
            <a:r>
              <a:rPr b="0" i="0" lang="en-US" sz="1600" u="none" cap="none" strike="noStrike">
                <a:solidFill>
                  <a:srgbClr val="C00000"/>
                </a:solidFill>
                <a:latin typeface="Georgia"/>
                <a:ea typeface="Georgia"/>
                <a:cs typeface="Georgia"/>
                <a:sym typeface="Georgia"/>
              </a:rPr>
              <a:t>It takes the inverse of x ie., 1/x</a:t>
            </a:r>
            <a:r>
              <a:rPr b="0" i="0" lang="en-US" sz="1600" u="none" cap="none" strike="noStrike">
                <a:solidFill>
                  <a:srgbClr val="292929"/>
                </a:solidFill>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a:p>
            <a:pPr indent="0" lvl="0" marL="457200" marR="0" rtl="0" algn="l">
              <a:lnSpc>
                <a:spcPct val="218181"/>
              </a:lnSpc>
              <a:spcBef>
                <a:spcPts val="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Box-Cox Transformation    [</a:t>
            </a:r>
            <a:r>
              <a:rPr b="0" i="0" lang="en-US" sz="1600" u="none" cap="none" strike="noStrike">
                <a:solidFill>
                  <a:srgbClr val="C00000"/>
                </a:solidFill>
                <a:latin typeface="Georgia"/>
                <a:ea typeface="Georgia"/>
                <a:cs typeface="Georgia"/>
                <a:sym typeface="Georgia"/>
              </a:rPr>
              <a:t>Transformation of non-normal dependent variables to normal shape]</a:t>
            </a:r>
            <a:endParaRPr b="0" i="0" sz="1400" u="none" cap="none" strike="noStrike">
              <a:solidFill>
                <a:srgbClr val="000000"/>
              </a:solidFill>
              <a:latin typeface="Arial"/>
              <a:ea typeface="Arial"/>
              <a:cs typeface="Arial"/>
              <a:sym typeface="Arial"/>
            </a:endParaRPr>
          </a:p>
          <a:p>
            <a:pPr indent="0" lvl="0" marL="419100" marR="0" rtl="0" algn="l">
              <a:lnSpc>
                <a:spcPct val="218181"/>
              </a:lnSpc>
              <a:spcBef>
                <a:spcPts val="0"/>
              </a:spcBef>
              <a:spcAft>
                <a:spcPts val="0"/>
              </a:spcAft>
              <a:buClr>
                <a:srgbClr val="000000"/>
              </a:buClr>
              <a:buSzPts val="1600"/>
              <a:buFont typeface="Arial"/>
              <a:buNone/>
            </a:pPr>
            <a:r>
              <a:rPr b="1" i="0" lang="en-US" sz="1600" u="none" cap="none" strike="noStrike">
                <a:solidFill>
                  <a:schemeClr val="dk1"/>
                </a:solidFill>
                <a:latin typeface="Georgia"/>
                <a:ea typeface="Georgia"/>
                <a:cs typeface="Georgia"/>
                <a:sym typeface="Georgia"/>
              </a:rPr>
              <a:t>Reason: </a:t>
            </a:r>
            <a:r>
              <a:rPr b="0" i="0" lang="en-US" sz="1600" u="none" cap="none" strike="noStrike">
                <a:solidFill>
                  <a:srgbClr val="292929"/>
                </a:solidFill>
                <a:latin typeface="Georgia"/>
                <a:ea typeface="Georgia"/>
                <a:cs typeface="Georgia"/>
                <a:sym typeface="Georgia"/>
              </a:rPr>
              <a:t>To transform the data to either reduce the skewness or to normalize the data or simply make the data easier to understand.</a:t>
            </a:r>
            <a:endParaRPr b="0" i="0" sz="1600" u="none" cap="none" strike="noStrike">
              <a:solidFill>
                <a:srgbClr val="292929"/>
              </a:solidFill>
              <a:latin typeface="Georgia"/>
              <a:ea typeface="Georgia"/>
              <a:cs typeface="Georgia"/>
              <a:sym typeface="Georgia"/>
            </a:endParaRPr>
          </a:p>
        </p:txBody>
      </p:sp>
      <p:pic>
        <p:nvPicPr>
          <p:cNvPr id="502" name="Google Shape;502;g10095e81ede_0_154"/>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Outliers</a:t>
            </a:r>
            <a:endParaRPr>
              <a:solidFill>
                <a:srgbClr val="538CD5"/>
              </a:solidFill>
            </a:endParaRPr>
          </a:p>
        </p:txBody>
      </p:sp>
      <p:sp>
        <p:nvSpPr>
          <p:cNvPr id="508" name="Google Shape;508;p38"/>
          <p:cNvSpPr txBox="1"/>
          <p:nvPr>
            <p:ph idx="1" type="body"/>
          </p:nvPr>
        </p:nvSpPr>
        <p:spPr>
          <a:xfrm>
            <a:off x="288225" y="934375"/>
            <a:ext cx="4721700" cy="3698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960"/>
              <a:buNone/>
            </a:pPr>
            <a:r>
              <a:rPr lang="en-US" sz="2460"/>
              <a:t>An outlier is an observation point that is distant from other observations. An outlier may be due to variability in the measurement or it may indicate experimental error; the latter are sometimes excluded from the data set</a:t>
            </a:r>
            <a:r>
              <a:rPr lang="en-US" sz="2660"/>
              <a:t>.</a:t>
            </a:r>
            <a:endParaRPr sz="2660"/>
          </a:p>
          <a:p>
            <a:pPr indent="0" lvl="0" marL="0" rtl="0" algn="l">
              <a:lnSpc>
                <a:spcPct val="90000"/>
              </a:lnSpc>
              <a:spcBef>
                <a:spcPts val="0"/>
              </a:spcBef>
              <a:spcAft>
                <a:spcPts val="0"/>
              </a:spcAft>
              <a:buClr>
                <a:schemeClr val="dk1"/>
              </a:buClr>
              <a:buSzPts val="2960"/>
              <a:buNone/>
            </a:pPr>
            <a:r>
              <a:t/>
            </a:r>
            <a:endParaRPr sz="2660"/>
          </a:p>
          <a:p>
            <a:pPr indent="0" lvl="0" marL="0" rtl="0" algn="l">
              <a:lnSpc>
                <a:spcPct val="90000"/>
              </a:lnSpc>
              <a:spcBef>
                <a:spcPts val="0"/>
              </a:spcBef>
              <a:spcAft>
                <a:spcPts val="0"/>
              </a:spcAft>
              <a:buClr>
                <a:schemeClr val="dk1"/>
              </a:buClr>
              <a:buSzPts val="2960"/>
              <a:buNone/>
            </a:pPr>
            <a:r>
              <a:rPr lang="en-US" sz="2660"/>
              <a:t>https://tribe.datamites.com/posts/outliers</a:t>
            </a:r>
            <a:endParaRPr sz="2660"/>
          </a:p>
        </p:txBody>
      </p:sp>
      <p:pic>
        <p:nvPicPr>
          <p:cNvPr descr="http://mathworld.wolfram.com/images/eps-gif/OutlierScatterplot_1000.gif" id="509" name="Google Shape;509;p38"/>
          <p:cNvPicPr preferRelativeResize="0"/>
          <p:nvPr/>
        </p:nvPicPr>
        <p:blipFill rotWithShape="1">
          <a:blip r:embed="rId3">
            <a:alphaModFix/>
          </a:blip>
          <a:srcRect b="0" l="0" r="0" t="0"/>
          <a:stretch/>
        </p:blipFill>
        <p:spPr>
          <a:xfrm>
            <a:off x="5138530" y="1369219"/>
            <a:ext cx="3798182" cy="2345325"/>
          </a:xfrm>
          <a:prstGeom prst="rect">
            <a:avLst/>
          </a:prstGeom>
          <a:noFill/>
          <a:ln>
            <a:noFill/>
          </a:ln>
        </p:spPr>
      </p:pic>
      <p:sp>
        <p:nvSpPr>
          <p:cNvPr id="510" name="Google Shape;510;p3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11" name="Google Shape;511;p38"/>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Central Limit Theorem</a:t>
            </a:r>
            <a:endParaRPr>
              <a:solidFill>
                <a:srgbClr val="538CD5"/>
              </a:solidFill>
            </a:endParaRPr>
          </a:p>
        </p:txBody>
      </p:sp>
      <p:sp>
        <p:nvSpPr>
          <p:cNvPr id="517" name="Google Shape;517;p4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518" name="Google Shape;518;p4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19" name="Google Shape;519;p41"/>
          <p:cNvSpPr txBox="1"/>
          <p:nvPr/>
        </p:nvSpPr>
        <p:spPr>
          <a:xfrm>
            <a:off x="97875" y="765300"/>
            <a:ext cx="9046200" cy="50067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100"/>
              <a:buFont typeface="Calibri"/>
              <a:buNone/>
            </a:pPr>
            <a:r>
              <a:rPr b="0" i="0" lang="en-US" sz="21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Arial"/>
                <a:ea typeface="Arial"/>
                <a:cs typeface="Arial"/>
                <a:sym typeface="Arial"/>
              </a:rPr>
              <a:t>The central limit theorem states that the distribution of sample means approximates a normal distribution as  the sample size gets larger (assuming that all samples are identical in size), regardless of population distribution shape.</a:t>
            </a:r>
            <a:r>
              <a:rPr b="0" i="1" lang="en-US" sz="1800" u="none" cap="none" strike="noStrike">
                <a:solidFill>
                  <a:schemeClr val="dk1"/>
                </a:solidFill>
                <a:latin typeface="Calibri"/>
                <a:ea typeface="Calibri"/>
                <a:cs typeface="Calibri"/>
                <a:sym typeface="Calibri"/>
              </a:rPr>
              <a:t> </a:t>
            </a:r>
            <a:endParaRPr b="0" i="1"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1"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CLT in one sentence "Even if I'm not normal, the average is normal"</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When collecting means of the samples from any distribution, the no of samples taken for calculating the mean should be greater or equal to 30.</a:t>
            </a:r>
            <a:endParaRPr b="0" i="0" sz="2100" u="none" cap="none" strike="noStrike">
              <a:solidFill>
                <a:schemeClr val="dk1"/>
              </a:solidFill>
              <a:latin typeface="Calibri"/>
              <a:ea typeface="Calibri"/>
              <a:cs typeface="Calibri"/>
              <a:sym typeface="Calibri"/>
            </a:endParaRPr>
          </a:p>
          <a:p>
            <a:pPr indent="-342900" lvl="0" marL="342900" marR="0" rtl="0" algn="l">
              <a:lnSpc>
                <a:spcPct val="100000"/>
              </a:lnSpc>
              <a:spcBef>
                <a:spcPts val="42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p:txBody>
      </p:sp>
      <p:pic>
        <p:nvPicPr>
          <p:cNvPr id="520" name="Google Shape;520;p41"/>
          <p:cNvPicPr preferRelativeResize="0"/>
          <p:nvPr/>
        </p:nvPicPr>
        <p:blipFill rotWithShape="1">
          <a:blip r:embed="rId3">
            <a:alphaModFix/>
          </a:blip>
          <a:srcRect b="0" l="0" r="0" t="0"/>
          <a:stretch/>
        </p:blipFill>
        <p:spPr>
          <a:xfrm>
            <a:off x="97875" y="3178000"/>
            <a:ext cx="5943600" cy="1323975"/>
          </a:xfrm>
          <a:prstGeom prst="rect">
            <a:avLst/>
          </a:prstGeom>
          <a:noFill/>
          <a:ln>
            <a:noFill/>
          </a:ln>
        </p:spPr>
      </p:pic>
      <p:pic>
        <p:nvPicPr>
          <p:cNvPr id="521" name="Google Shape;521;p41"/>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0095e81ede_0_144"/>
          <p:cNvSpPr txBox="1"/>
          <p:nvPr>
            <p:ph type="title"/>
          </p:nvPr>
        </p:nvSpPr>
        <p:spPr>
          <a:xfrm>
            <a:off x="457200" y="133350"/>
            <a:ext cx="5791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Q-Q Plots</a:t>
            </a:r>
            <a:endParaRPr>
              <a:solidFill>
                <a:srgbClr val="538CD5"/>
              </a:solidFill>
            </a:endParaRPr>
          </a:p>
        </p:txBody>
      </p:sp>
      <p:sp>
        <p:nvSpPr>
          <p:cNvPr id="527" name="Google Shape;527;g10095e81ede_0_14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28" name="Google Shape;528;g10095e81ede_0_144"/>
          <p:cNvSpPr txBox="1"/>
          <p:nvPr/>
        </p:nvSpPr>
        <p:spPr>
          <a:xfrm>
            <a:off x="97875" y="845375"/>
            <a:ext cx="8738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2929"/>
                </a:solidFill>
                <a:highlight>
                  <a:srgbClr val="FFFFFF"/>
                </a:highlight>
                <a:latin typeface="Georgia"/>
                <a:ea typeface="Georgia"/>
                <a:cs typeface="Georgia"/>
                <a:sym typeface="Georgia"/>
              </a:rPr>
              <a:t>Q-Q plots are used to find the type of distribution for a random variable whether it be a </a:t>
            </a:r>
            <a:r>
              <a:rPr b="0" i="0" lang="en-US" sz="1600" u="none" cap="none" strike="noStrike">
                <a:solidFill>
                  <a:srgbClr val="292929"/>
                </a:solidFill>
                <a:latin typeface="Georgia"/>
                <a:ea typeface="Georgia"/>
                <a:cs typeface="Georgia"/>
                <a:sym typeface="Georgia"/>
              </a:rPr>
              <a:t>Gaussian Distribution / Normal distribution</a:t>
            </a:r>
            <a:r>
              <a:rPr b="0" i="0" lang="en-US" sz="1600" u="none" cap="none" strike="noStrike">
                <a:solidFill>
                  <a:srgbClr val="292929"/>
                </a:solidFill>
                <a:highlight>
                  <a:srgbClr val="FFFFFF"/>
                </a:highlight>
                <a:latin typeface="Georgia"/>
                <a:ea typeface="Georgia"/>
                <a:cs typeface="Georgia"/>
                <a:sym typeface="Georgia"/>
              </a:rPr>
              <a:t> or not.</a:t>
            </a:r>
            <a:endParaRPr b="0" i="0" sz="1400" u="none" cap="none" strike="noStrike">
              <a:solidFill>
                <a:srgbClr val="000000"/>
              </a:solidFill>
              <a:latin typeface="Arial"/>
              <a:ea typeface="Arial"/>
              <a:cs typeface="Arial"/>
              <a:sym typeface="Arial"/>
            </a:endParaRPr>
          </a:p>
        </p:txBody>
      </p:sp>
      <p:pic>
        <p:nvPicPr>
          <p:cNvPr id="529" name="Google Shape;529;g10095e81ede_0_144"/>
          <p:cNvPicPr preferRelativeResize="0"/>
          <p:nvPr/>
        </p:nvPicPr>
        <p:blipFill rotWithShape="1">
          <a:blip r:embed="rId3">
            <a:alphaModFix/>
          </a:blip>
          <a:srcRect b="0" l="0" r="0" t="0"/>
          <a:stretch/>
        </p:blipFill>
        <p:spPr>
          <a:xfrm>
            <a:off x="152400" y="1477200"/>
            <a:ext cx="3540600" cy="3256950"/>
          </a:xfrm>
          <a:prstGeom prst="rect">
            <a:avLst/>
          </a:prstGeom>
          <a:noFill/>
          <a:ln>
            <a:noFill/>
          </a:ln>
        </p:spPr>
      </p:pic>
      <p:pic>
        <p:nvPicPr>
          <p:cNvPr id="530" name="Google Shape;530;g10095e81ede_0_14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0095e81ede_0_126"/>
          <p:cNvSpPr txBox="1"/>
          <p:nvPr>
            <p:ph type="title"/>
          </p:nvPr>
        </p:nvSpPr>
        <p:spPr>
          <a:xfrm>
            <a:off x="457200" y="133350"/>
            <a:ext cx="63771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Standard Normal Distribution</a:t>
            </a:r>
            <a:endParaRPr>
              <a:solidFill>
                <a:srgbClr val="538CD5"/>
              </a:solidFill>
            </a:endParaRPr>
          </a:p>
        </p:txBody>
      </p:sp>
      <p:sp>
        <p:nvSpPr>
          <p:cNvPr id="536" name="Google Shape;536;g10095e81ede_0_126"/>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537" name="Google Shape;537;g10095e81ede_0_126"/>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38" name="Google Shape;538;g10095e81ede_0_126"/>
          <p:cNvSpPr txBox="1"/>
          <p:nvPr/>
        </p:nvSpPr>
        <p:spPr>
          <a:xfrm>
            <a:off x="97875" y="765300"/>
            <a:ext cx="9046200" cy="50067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400"/>
              </a:spcBef>
              <a:spcAft>
                <a:spcPts val="0"/>
              </a:spcAft>
              <a:buClr>
                <a:schemeClr val="dk1"/>
              </a:buClr>
              <a:buSzPts val="1100"/>
              <a:buFont typeface="Arial"/>
              <a:buNone/>
            </a:pPr>
            <a:r>
              <a:rPr b="0" i="0" lang="en-US" sz="1400" u="none" cap="none" strike="noStrike">
                <a:solidFill>
                  <a:schemeClr val="dk1"/>
                </a:solidFill>
                <a:latin typeface="Calibri"/>
                <a:ea typeface="Calibri"/>
                <a:cs typeface="Calibri"/>
                <a:sym typeface="Calibri"/>
              </a:rPr>
              <a:t>The standard normal distribution is a special case of the normal distribution. It is the distribution that occurs when a normal random variable has a mean of zero and a standard deviation of one.</a:t>
            </a:r>
            <a:endParaRPr b="0" i="1"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1"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42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p:txBody>
      </p:sp>
      <p:pic>
        <p:nvPicPr>
          <p:cNvPr id="539" name="Google Shape;539;g10095e81ede_0_126"/>
          <p:cNvPicPr preferRelativeResize="0"/>
          <p:nvPr/>
        </p:nvPicPr>
        <p:blipFill rotWithShape="1">
          <a:blip r:embed="rId3">
            <a:alphaModFix/>
          </a:blip>
          <a:srcRect b="0" l="0" r="0" t="0"/>
          <a:stretch/>
        </p:blipFill>
        <p:spPr>
          <a:xfrm>
            <a:off x="890700" y="2110125"/>
            <a:ext cx="5943600" cy="1743075"/>
          </a:xfrm>
          <a:prstGeom prst="rect">
            <a:avLst/>
          </a:prstGeom>
          <a:noFill/>
          <a:ln>
            <a:noFill/>
          </a:ln>
        </p:spPr>
      </p:pic>
      <p:pic>
        <p:nvPicPr>
          <p:cNvPr id="540" name="Google Shape;540;g10095e81ede_0_126"/>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b="0" l="0" r="0" t="0"/>
          <a:stretch/>
        </p:blipFill>
        <p:spPr>
          <a:xfrm>
            <a:off x="6172200" y="2190750"/>
            <a:ext cx="3124200" cy="3048000"/>
          </a:xfrm>
          <a:prstGeom prst="rect">
            <a:avLst/>
          </a:prstGeom>
          <a:noFill/>
          <a:ln>
            <a:noFill/>
          </a:ln>
        </p:spPr>
      </p:pic>
      <p:sp>
        <p:nvSpPr>
          <p:cNvPr id="143" name="Google Shape;143;p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Inferential Statistics</a:t>
            </a:r>
            <a:endParaRPr/>
          </a:p>
        </p:txBody>
      </p:sp>
      <p:sp>
        <p:nvSpPr>
          <p:cNvPr id="144" name="Google Shape;144;p6"/>
          <p:cNvSpPr txBox="1"/>
          <p:nvPr>
            <p:ph idx="1" type="body"/>
          </p:nvPr>
        </p:nvSpPr>
        <p:spPr>
          <a:xfrm>
            <a:off x="304800" y="819150"/>
            <a:ext cx="88392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70C0"/>
              </a:buClr>
              <a:buSzPts val="1800"/>
              <a:buChar char="•"/>
            </a:pPr>
            <a:r>
              <a:rPr b="1" lang="en-US" sz="1800">
                <a:solidFill>
                  <a:srgbClr val="0070C0"/>
                </a:solidFill>
              </a:rPr>
              <a:t>Inferential statistics</a:t>
            </a:r>
            <a:r>
              <a:rPr lang="en-US" sz="1800">
                <a:solidFill>
                  <a:srgbClr val="0070C0"/>
                </a:solidFill>
              </a:rPr>
              <a:t> </a:t>
            </a:r>
            <a:r>
              <a:rPr lang="en-US" sz="1800"/>
              <a:t>are methods for using sample data to make general conclusions (inferences) about populations.  </a:t>
            </a:r>
            <a:endParaRPr/>
          </a:p>
          <a:p>
            <a:pPr indent="-342900" lvl="0" marL="342900" rtl="0" algn="l">
              <a:lnSpc>
                <a:spcPct val="100000"/>
              </a:lnSpc>
              <a:spcBef>
                <a:spcPts val="360"/>
              </a:spcBef>
              <a:spcAft>
                <a:spcPts val="0"/>
              </a:spcAft>
              <a:buClr>
                <a:schemeClr val="dk1"/>
              </a:buClr>
              <a:buSzPts val="1800"/>
              <a:buChar char="•"/>
            </a:pPr>
            <a:r>
              <a:rPr lang="en-US" sz="1800"/>
              <a:t>Because a sample is typically only a part of the whole population, sample data provide only limited information about the population.  As a result, sample statistics are generally imperfect representatives of the corresponding population parameters.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45" name="Google Shape;145;p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46" name="Google Shape;146;p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47" name="Google Shape;147;p6"/>
          <p:cNvSpPr txBox="1"/>
          <p:nvPr/>
        </p:nvSpPr>
        <p:spPr>
          <a:xfrm>
            <a:off x="349475" y="2346600"/>
            <a:ext cx="5867400" cy="22755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1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Estimation</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e.g., Estimate the population mean weight using the sample mean weight</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Hypothesis testing</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e.g., Test the claim that the population mean weight is 70 kg</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0" y="4608505"/>
            <a:ext cx="9144000" cy="272895"/>
          </a:xfrm>
          <a:prstGeom prst="rect">
            <a:avLst/>
          </a:prstGeom>
          <a:solidFill>
            <a:srgbClr val="CBDDF7"/>
          </a:solidFill>
          <a:ln>
            <a:noFill/>
          </a:ln>
        </p:spPr>
        <p:txBody>
          <a:bodyPr anchorCtr="0" anchor="t" bIns="44450" lIns="90475" spcFirstLastPara="1" rIns="90475" wrap="square" tIns="44450">
            <a:spAutoFit/>
          </a:bodyPr>
          <a:lstStyle/>
          <a:p>
            <a:pPr indent="0" lvl="0" marL="0" marR="0" rtl="0" algn="ctr">
              <a:lnSpc>
                <a:spcPct val="80000"/>
              </a:lnSpc>
              <a:spcBef>
                <a:spcPts val="0"/>
              </a:spcBef>
              <a:spcAft>
                <a:spcPts val="0"/>
              </a:spcAft>
              <a:buClr>
                <a:srgbClr val="000000"/>
              </a:buClr>
              <a:buSzPts val="1400"/>
              <a:buFont typeface="Arial"/>
              <a:buNone/>
            </a:pPr>
            <a:r>
              <a:rPr b="1" i="0" lang="en-US" sz="1400" u="none" cap="none" strike="noStrike">
                <a:solidFill>
                  <a:srgbClr val="0070C0"/>
                </a:solidFill>
                <a:latin typeface="Libre Baskerville"/>
                <a:ea typeface="Libre Baskerville"/>
                <a:cs typeface="Libre Baskerville"/>
                <a:sym typeface="Libre Baskerville"/>
              </a:rPr>
              <a:t>Inference</a:t>
            </a:r>
            <a:r>
              <a:rPr b="1" i="0" lang="en-US" sz="1400" u="none" cap="none" strike="noStrike">
                <a:solidFill>
                  <a:schemeClr val="dk1"/>
                </a:solidFill>
                <a:latin typeface="Libre Baskerville"/>
                <a:ea typeface="Libre Baskerville"/>
                <a:cs typeface="Libre Baskerville"/>
                <a:sym typeface="Libre Baskerville"/>
              </a:rPr>
              <a:t> is the process of drawing conclusions or making decisions about a </a:t>
            </a:r>
            <a:r>
              <a:rPr b="1" i="0" lang="en-US" sz="1400" u="none" cap="none" strike="noStrike">
                <a:solidFill>
                  <a:srgbClr val="E36C09"/>
                </a:solidFill>
                <a:latin typeface="Libre Baskerville"/>
                <a:ea typeface="Libre Baskerville"/>
                <a:cs typeface="Libre Baskerville"/>
                <a:sym typeface="Libre Baskerville"/>
              </a:rPr>
              <a:t>population</a:t>
            </a:r>
            <a:r>
              <a:rPr b="1" i="0" lang="en-US" sz="1400" u="none" cap="none" strike="noStrike">
                <a:solidFill>
                  <a:schemeClr val="dk1"/>
                </a:solidFill>
                <a:latin typeface="Libre Baskerville"/>
                <a:ea typeface="Libre Baskerville"/>
                <a:cs typeface="Libre Baskerville"/>
                <a:sym typeface="Libre Baskerville"/>
              </a:rPr>
              <a:t> based on </a:t>
            </a:r>
            <a:r>
              <a:rPr b="1" i="0" lang="en-US" sz="1400" u="none" cap="none" strike="noStrike">
                <a:solidFill>
                  <a:srgbClr val="E36C09"/>
                </a:solidFill>
                <a:latin typeface="Libre Baskerville"/>
                <a:ea typeface="Libre Baskerville"/>
                <a:cs typeface="Libre Baskerville"/>
                <a:sym typeface="Libre Baskerville"/>
              </a:rPr>
              <a:t>sample</a:t>
            </a:r>
            <a:r>
              <a:rPr b="1" i="0" lang="en-US" sz="1400" u="none" cap="none" strike="noStrike">
                <a:solidFill>
                  <a:schemeClr val="dk1"/>
                </a:solidFill>
                <a:latin typeface="Libre Baskerville"/>
                <a:ea typeface="Libre Baskerville"/>
                <a:cs typeface="Libre Baskerville"/>
                <a:sym typeface="Libre Baskerville"/>
              </a:rPr>
              <a:t> results</a:t>
            </a:r>
            <a:endParaRPr b="0" i="0" sz="1400" u="none" cap="none" strike="noStrike">
              <a:solidFill>
                <a:srgbClr val="000000"/>
              </a:solidFill>
              <a:latin typeface="Arial"/>
              <a:ea typeface="Arial"/>
              <a:cs typeface="Arial"/>
              <a:sym typeface="Arial"/>
            </a:endParaRPr>
          </a:p>
        </p:txBody>
      </p:sp>
      <p:pic>
        <p:nvPicPr>
          <p:cNvPr id="149" name="Google Shape;149;p6"/>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4"/>
          <p:cNvSpPr txBox="1"/>
          <p:nvPr>
            <p:ph type="title"/>
          </p:nvPr>
        </p:nvSpPr>
        <p:spPr>
          <a:xfrm>
            <a:off x="457200" y="133350"/>
            <a:ext cx="60960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Z- Score / Z-Value/ Standard Score</a:t>
            </a:r>
            <a:endParaRPr>
              <a:solidFill>
                <a:srgbClr val="538CD5"/>
              </a:solidFill>
            </a:endParaRPr>
          </a:p>
        </p:txBody>
      </p:sp>
      <p:sp>
        <p:nvSpPr>
          <p:cNvPr id="546" name="Google Shape;546;p3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400"/>
              <a:buChar char="•"/>
            </a:pPr>
            <a:r>
              <a:rPr lang="en-US" sz="2400"/>
              <a:t>A z-score (aka, a standard score) indicates how many standard deviations an element is above or below from the mean. A z-score can be calculated from the following formula.</a:t>
            </a:r>
            <a:endParaRPr/>
          </a:p>
          <a:p>
            <a:pPr indent="-190500" lvl="0" marL="342900" rtl="0" algn="l">
              <a:lnSpc>
                <a:spcPct val="100000"/>
              </a:lnSpc>
              <a:spcBef>
                <a:spcPts val="480"/>
              </a:spcBef>
              <a:spcAft>
                <a:spcPts val="0"/>
              </a:spcAft>
              <a:buClr>
                <a:schemeClr val="dk1"/>
              </a:buClr>
              <a:buSzPts val="2400"/>
              <a:buNone/>
            </a:pPr>
            <a:r>
              <a:t/>
            </a:r>
            <a:endParaRPr sz="2400"/>
          </a:p>
          <a:p>
            <a:pPr indent="-342900" lvl="0" marL="342900" rtl="0" algn="l">
              <a:lnSpc>
                <a:spcPct val="100000"/>
              </a:lnSpc>
              <a:spcBef>
                <a:spcPts val="480"/>
              </a:spcBef>
              <a:spcAft>
                <a:spcPts val="0"/>
              </a:spcAft>
              <a:buClr>
                <a:schemeClr val="dk1"/>
              </a:buClr>
              <a:buSzPts val="2400"/>
              <a:buChar char="•"/>
            </a:pPr>
            <a:r>
              <a:rPr lang="en-US" sz="2400"/>
              <a:t>z = (X - μ) / σ</a:t>
            </a:r>
            <a:endParaRPr/>
          </a:p>
        </p:txBody>
      </p:sp>
      <p:sp>
        <p:nvSpPr>
          <p:cNvPr id="547" name="Google Shape;547;p3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548" name="Google Shape;548;p3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49" name="Google Shape;549;p34"/>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35"/>
          <p:cNvPicPr preferRelativeResize="0"/>
          <p:nvPr/>
        </p:nvPicPr>
        <p:blipFill rotWithShape="1">
          <a:blip r:embed="rId3">
            <a:alphaModFix/>
          </a:blip>
          <a:srcRect b="23112" l="29007" r="29403" t="16573"/>
          <a:stretch/>
        </p:blipFill>
        <p:spPr>
          <a:xfrm>
            <a:off x="2095500" y="819150"/>
            <a:ext cx="4953000" cy="4038600"/>
          </a:xfrm>
          <a:prstGeom prst="rect">
            <a:avLst/>
          </a:prstGeom>
          <a:noFill/>
          <a:ln>
            <a:noFill/>
          </a:ln>
        </p:spPr>
      </p:pic>
      <p:sp>
        <p:nvSpPr>
          <p:cNvPr id="555" name="Google Shape;555;p35"/>
          <p:cNvSpPr txBox="1"/>
          <p:nvPr>
            <p:ph type="title"/>
          </p:nvPr>
        </p:nvSpPr>
        <p:spPr>
          <a:xfrm>
            <a:off x="457200" y="133350"/>
            <a:ext cx="5791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Calculating Z-Score</a:t>
            </a:r>
            <a:endParaRPr>
              <a:solidFill>
                <a:srgbClr val="538CD5"/>
              </a:solidFill>
            </a:endParaRPr>
          </a:p>
        </p:txBody>
      </p:sp>
      <p:sp>
        <p:nvSpPr>
          <p:cNvPr id="556" name="Google Shape;556;p3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57" name="Google Shape;557;p35"/>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63" name="Google Shape;563;p42"/>
          <p:cNvPicPr preferRelativeResize="0"/>
          <p:nvPr/>
        </p:nvPicPr>
        <p:blipFill rotWithShape="1">
          <a:blip r:embed="rId3">
            <a:alphaModFix/>
          </a:blip>
          <a:srcRect b="0" l="0" r="0" t="0"/>
          <a:stretch/>
        </p:blipFill>
        <p:spPr>
          <a:xfrm>
            <a:off x="0" y="181430"/>
            <a:ext cx="9144000" cy="4347028"/>
          </a:xfrm>
          <a:prstGeom prst="rect">
            <a:avLst/>
          </a:prstGeom>
          <a:noFill/>
          <a:ln>
            <a:noFill/>
          </a:ln>
        </p:spPr>
      </p:pic>
      <p:pic>
        <p:nvPicPr>
          <p:cNvPr id="564" name="Google Shape;564;p42"/>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Outliers</a:t>
            </a:r>
            <a:endParaRPr/>
          </a:p>
        </p:txBody>
      </p:sp>
      <p:sp>
        <p:nvSpPr>
          <p:cNvPr id="570" name="Google Shape;570;p4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10000"/>
          </a:bodyPr>
          <a:lstStyle/>
          <a:p>
            <a:pPr indent="-342900" lvl="0" marL="457200" rtl="0" algn="l">
              <a:lnSpc>
                <a:spcPct val="100000"/>
              </a:lnSpc>
              <a:spcBef>
                <a:spcPts val="360"/>
              </a:spcBef>
              <a:spcAft>
                <a:spcPts val="0"/>
              </a:spcAft>
              <a:buSzPct val="66176"/>
              <a:buChar char="•"/>
            </a:pPr>
            <a:r>
              <a:rPr b="0" i="0" lang="en-US" sz="3200">
                <a:solidFill>
                  <a:srgbClr val="000000"/>
                </a:solidFill>
                <a:latin typeface="Arial"/>
                <a:ea typeface="Arial"/>
                <a:cs typeface="Arial"/>
                <a:sym typeface="Arial"/>
              </a:rPr>
              <a:t>-  Z-scores generally range from -3.0 to +3.0.  </a:t>
            </a:r>
            <a:endParaRPr/>
          </a:p>
          <a:p>
            <a:pPr indent="-228600" lvl="0" marL="457200" rtl="0" algn="l">
              <a:lnSpc>
                <a:spcPct val="100000"/>
              </a:lnSpc>
              <a:spcBef>
                <a:spcPts val="360"/>
              </a:spcBef>
              <a:spcAft>
                <a:spcPts val="0"/>
              </a:spcAft>
              <a:buSzPct val="66176"/>
              <a:buNone/>
            </a:pPr>
            <a:r>
              <a:t/>
            </a:r>
            <a:endParaRPr sz="3200">
              <a:latin typeface="Arial"/>
              <a:ea typeface="Arial"/>
              <a:cs typeface="Arial"/>
              <a:sym typeface="Arial"/>
            </a:endParaRPr>
          </a:p>
          <a:p>
            <a:pPr indent="-342900" lvl="0" marL="457200" rtl="0" algn="l">
              <a:lnSpc>
                <a:spcPct val="100000"/>
              </a:lnSpc>
              <a:spcBef>
                <a:spcPts val="360"/>
              </a:spcBef>
              <a:spcAft>
                <a:spcPts val="0"/>
              </a:spcAft>
              <a:buSzPct val="66176"/>
              <a:buChar char="•"/>
            </a:pPr>
            <a:r>
              <a:rPr b="0" i="0" lang="en-US" sz="3200">
                <a:solidFill>
                  <a:srgbClr val="000000"/>
                </a:solidFill>
                <a:latin typeface="Arial"/>
                <a:ea typeface="Arial"/>
                <a:cs typeface="Arial"/>
                <a:sym typeface="Arial"/>
              </a:rPr>
              <a:t>                        -   For bell shaped distributions, the empirical rule says 99.7% of all the data values have z-scores between -3.0 and +3.0.  </a:t>
            </a:r>
            <a:endParaRPr/>
          </a:p>
          <a:p>
            <a:pPr indent="-228600" lvl="0" marL="457200" rtl="0" algn="l">
              <a:lnSpc>
                <a:spcPct val="100000"/>
              </a:lnSpc>
              <a:spcBef>
                <a:spcPts val="360"/>
              </a:spcBef>
              <a:spcAft>
                <a:spcPts val="0"/>
              </a:spcAft>
              <a:buSzPct val="66176"/>
              <a:buNone/>
            </a:pPr>
            <a:r>
              <a:t/>
            </a:r>
            <a:endParaRPr b="0" i="0" sz="3200">
              <a:solidFill>
                <a:srgbClr val="000000"/>
              </a:solidFill>
              <a:latin typeface="Arial"/>
              <a:ea typeface="Arial"/>
              <a:cs typeface="Arial"/>
              <a:sym typeface="Arial"/>
            </a:endParaRPr>
          </a:p>
          <a:p>
            <a:pPr indent="-342900" lvl="0" marL="457200" rtl="0" algn="l">
              <a:lnSpc>
                <a:spcPct val="100000"/>
              </a:lnSpc>
              <a:spcBef>
                <a:spcPts val="360"/>
              </a:spcBef>
              <a:spcAft>
                <a:spcPts val="0"/>
              </a:spcAft>
              <a:buSzPct val="66176"/>
              <a:buChar char="•"/>
            </a:pPr>
            <a:r>
              <a:rPr lang="en-US" sz="3200">
                <a:latin typeface="Arial"/>
                <a:ea typeface="Arial"/>
                <a:cs typeface="Arial"/>
                <a:sym typeface="Arial"/>
              </a:rPr>
              <a:t>                         -  </a:t>
            </a:r>
            <a:r>
              <a:rPr b="0" i="0" lang="en-US" sz="3200">
                <a:solidFill>
                  <a:srgbClr val="000000"/>
                </a:solidFill>
                <a:latin typeface="Arial"/>
                <a:ea typeface="Arial"/>
                <a:cs typeface="Arial"/>
                <a:sym typeface="Arial"/>
              </a:rPr>
              <a:t>We consider any z-score that is either less than -3.0 or greater than +3.0 to be an </a:t>
            </a:r>
            <a:r>
              <a:rPr b="1" i="0" lang="en-US" sz="3200">
                <a:solidFill>
                  <a:srgbClr val="000000"/>
                </a:solidFill>
                <a:latin typeface="Arial"/>
                <a:ea typeface="Arial"/>
                <a:cs typeface="Arial"/>
                <a:sym typeface="Arial"/>
              </a:rPr>
              <a:t>outlier</a:t>
            </a:r>
            <a:r>
              <a:rPr b="0" i="0" lang="en-US" sz="3200">
                <a:solidFill>
                  <a:srgbClr val="000000"/>
                </a:solidFill>
                <a:latin typeface="Arial"/>
                <a:ea typeface="Arial"/>
                <a:cs typeface="Arial"/>
                <a:sym typeface="Arial"/>
              </a:rPr>
              <a:t>.</a:t>
            </a:r>
            <a:endParaRPr b="0" i="0">
              <a:solidFill>
                <a:srgbClr val="000000"/>
              </a:solidFill>
              <a:latin typeface="Open Sans"/>
              <a:ea typeface="Open Sans"/>
              <a:cs typeface="Open Sans"/>
              <a:sym typeface="Open Sans"/>
            </a:endParaRPr>
          </a:p>
          <a:p>
            <a:pPr indent="0" lvl="0" marL="114300" rtl="0" algn="l">
              <a:lnSpc>
                <a:spcPct val="100000"/>
              </a:lnSpc>
              <a:spcBef>
                <a:spcPts val="360"/>
              </a:spcBef>
              <a:spcAft>
                <a:spcPts val="0"/>
              </a:spcAft>
              <a:buSzPct val="66176"/>
              <a:buNone/>
            </a:pPr>
            <a:r>
              <a:t/>
            </a:r>
            <a:endParaRPr/>
          </a:p>
        </p:txBody>
      </p:sp>
      <p:sp>
        <p:nvSpPr>
          <p:cNvPr id="571" name="Google Shape;571;p4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72" name="Google Shape;572;p45"/>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Measure of Distance</a:t>
            </a:r>
            <a:endParaRPr>
              <a:solidFill>
                <a:srgbClr val="538CD5"/>
              </a:solidFill>
            </a:endParaRPr>
          </a:p>
        </p:txBody>
      </p:sp>
      <p:sp>
        <p:nvSpPr>
          <p:cNvPr id="578" name="Google Shape;578;p5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Euclidean Distance</a:t>
            </a:r>
            <a:endParaRPr/>
          </a:p>
          <a:p>
            <a:pPr indent="-342900" lvl="0" marL="342900" rtl="0" algn="l">
              <a:lnSpc>
                <a:spcPct val="100000"/>
              </a:lnSpc>
              <a:spcBef>
                <a:spcPts val="640"/>
              </a:spcBef>
              <a:spcAft>
                <a:spcPts val="0"/>
              </a:spcAft>
              <a:buClr>
                <a:schemeClr val="dk1"/>
              </a:buClr>
              <a:buSzPts val="3200"/>
              <a:buChar char="•"/>
            </a:pPr>
            <a:r>
              <a:rPr lang="en-US"/>
              <a:t>Manhattan Distance</a:t>
            </a:r>
            <a:endParaRPr/>
          </a:p>
          <a:p>
            <a:pPr indent="-342900" lvl="0" marL="342900" rtl="0" algn="l">
              <a:lnSpc>
                <a:spcPct val="100000"/>
              </a:lnSpc>
              <a:spcBef>
                <a:spcPts val="640"/>
              </a:spcBef>
              <a:spcAft>
                <a:spcPts val="0"/>
              </a:spcAft>
              <a:buClr>
                <a:schemeClr val="dk1"/>
              </a:buClr>
              <a:buSzPts val="3200"/>
              <a:buChar char="•"/>
            </a:pPr>
            <a:r>
              <a:rPr lang="en-US"/>
              <a:t>Minkowski Distance </a:t>
            </a:r>
            <a:endParaRPr/>
          </a:p>
        </p:txBody>
      </p:sp>
      <p:sp>
        <p:nvSpPr>
          <p:cNvPr id="579" name="Google Shape;579;p5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580" name="Google Shape;580;p5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81" name="Google Shape;581;p51"/>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Euclidean Distance</a:t>
            </a:r>
            <a:endParaRPr>
              <a:solidFill>
                <a:srgbClr val="538CD5"/>
              </a:solidFill>
            </a:endParaRPr>
          </a:p>
        </p:txBody>
      </p:sp>
      <p:sp>
        <p:nvSpPr>
          <p:cNvPr id="587" name="Google Shape;587;p5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588" name="Google Shape;588;p5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89" name="Google Shape;589;p52"/>
          <p:cNvPicPr preferRelativeResize="0"/>
          <p:nvPr/>
        </p:nvPicPr>
        <p:blipFill rotWithShape="1">
          <a:blip r:embed="rId3">
            <a:alphaModFix/>
          </a:blip>
          <a:srcRect b="42878" l="0" r="0" t="14427"/>
          <a:stretch/>
        </p:blipFill>
        <p:spPr>
          <a:xfrm>
            <a:off x="0" y="1041859"/>
            <a:ext cx="9144000" cy="2194827"/>
          </a:xfrm>
          <a:prstGeom prst="rect">
            <a:avLst/>
          </a:prstGeom>
          <a:noFill/>
          <a:ln>
            <a:noFill/>
          </a:ln>
        </p:spPr>
      </p:pic>
      <p:pic>
        <p:nvPicPr>
          <p:cNvPr id="590" name="Google Shape;590;p52"/>
          <p:cNvPicPr preferRelativeResize="0"/>
          <p:nvPr/>
        </p:nvPicPr>
        <p:blipFill rotWithShape="1">
          <a:blip r:embed="rId4">
            <a:alphaModFix/>
          </a:blip>
          <a:srcRect b="0" l="0" r="0" t="0"/>
          <a:stretch/>
        </p:blipFill>
        <p:spPr>
          <a:xfrm>
            <a:off x="315686" y="3236686"/>
            <a:ext cx="4811486" cy="1050035"/>
          </a:xfrm>
          <a:prstGeom prst="rect">
            <a:avLst/>
          </a:prstGeom>
          <a:noFill/>
          <a:ln>
            <a:noFill/>
          </a:ln>
        </p:spPr>
      </p:pic>
      <p:pic>
        <p:nvPicPr>
          <p:cNvPr id="591" name="Google Shape;591;p52"/>
          <p:cNvPicPr preferRelativeResize="0"/>
          <p:nvPr/>
        </p:nvPicPr>
        <p:blipFill rotWithShape="1">
          <a:blip r:embed="rId5">
            <a:alphaModFix/>
          </a:blip>
          <a:srcRect b="0" l="0" r="0" t="0"/>
          <a:stretch/>
        </p:blipFill>
        <p:spPr>
          <a:xfrm>
            <a:off x="0" y="4887966"/>
            <a:ext cx="1016236" cy="273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3"/>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Manhattan Distance</a:t>
            </a:r>
            <a:endParaRPr>
              <a:solidFill>
                <a:srgbClr val="538CD5"/>
              </a:solidFill>
            </a:endParaRPr>
          </a:p>
        </p:txBody>
      </p:sp>
      <p:sp>
        <p:nvSpPr>
          <p:cNvPr id="597" name="Google Shape;597;p5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598" name="Google Shape;598;p5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99" name="Google Shape;599;p53"/>
          <p:cNvPicPr preferRelativeResize="0"/>
          <p:nvPr/>
        </p:nvPicPr>
        <p:blipFill rotWithShape="1">
          <a:blip r:embed="rId3">
            <a:alphaModFix/>
          </a:blip>
          <a:srcRect b="21027" l="0" r="0" t="12945"/>
          <a:stretch/>
        </p:blipFill>
        <p:spPr>
          <a:xfrm>
            <a:off x="20053" y="1092429"/>
            <a:ext cx="9144000" cy="3394472"/>
          </a:xfrm>
          <a:prstGeom prst="rect">
            <a:avLst/>
          </a:prstGeom>
          <a:noFill/>
          <a:ln>
            <a:noFill/>
          </a:ln>
        </p:spPr>
      </p:pic>
      <p:pic>
        <p:nvPicPr>
          <p:cNvPr id="600" name="Google Shape;600;p53"/>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4"/>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Minkowski Distance</a:t>
            </a:r>
            <a:endParaRPr>
              <a:solidFill>
                <a:srgbClr val="538CD5"/>
              </a:solidFill>
            </a:endParaRPr>
          </a:p>
        </p:txBody>
      </p:sp>
      <p:sp>
        <p:nvSpPr>
          <p:cNvPr id="606" name="Google Shape;606;p5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07" name="Google Shape;607;p5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08" name="Google Shape;608;p54"/>
          <p:cNvPicPr preferRelativeResize="0"/>
          <p:nvPr/>
        </p:nvPicPr>
        <p:blipFill rotWithShape="1">
          <a:blip r:embed="rId3">
            <a:alphaModFix/>
          </a:blip>
          <a:srcRect b="0" l="0" r="0" t="0"/>
          <a:stretch/>
        </p:blipFill>
        <p:spPr>
          <a:xfrm>
            <a:off x="0" y="1023937"/>
            <a:ext cx="9144000" cy="3468234"/>
          </a:xfrm>
          <a:prstGeom prst="rect">
            <a:avLst/>
          </a:prstGeom>
          <a:noFill/>
          <a:ln>
            <a:noFill/>
          </a:ln>
        </p:spPr>
      </p:pic>
      <p:pic>
        <p:nvPicPr>
          <p:cNvPr id="609" name="Google Shape;609;p5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6"/>
          <p:cNvSpPr txBox="1"/>
          <p:nvPr>
            <p:ph type="title"/>
          </p:nvPr>
        </p:nvSpPr>
        <p:spPr>
          <a:xfrm>
            <a:off x="457199" y="133350"/>
            <a:ext cx="5987143"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t>Use of Distance Metrics</a:t>
            </a:r>
            <a:endParaRPr/>
          </a:p>
        </p:txBody>
      </p:sp>
      <p:sp>
        <p:nvSpPr>
          <p:cNvPr id="615" name="Google Shape;615;p4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b="0" i="0" lang="en-US" sz="1800">
                <a:solidFill>
                  <a:schemeClr val="dk1"/>
                </a:solidFill>
                <a:latin typeface="Calibri"/>
                <a:ea typeface="Calibri"/>
                <a:cs typeface="Calibri"/>
                <a:sym typeface="Calibri"/>
              </a:rPr>
              <a:t>Statistical distances are used for several important reasons:</a:t>
            </a:r>
            <a:endParaRPr/>
          </a:p>
          <a:p>
            <a:pPr indent="0" lvl="0" marL="114300" rtl="0" algn="l">
              <a:lnSpc>
                <a:spcPct val="100000"/>
              </a:lnSpc>
              <a:spcBef>
                <a:spcPts val="360"/>
              </a:spcBef>
              <a:spcAft>
                <a:spcPts val="0"/>
              </a:spcAft>
              <a:buSzPts val="1800"/>
              <a:buNone/>
            </a:pPr>
            <a:r>
              <a:t/>
            </a:r>
            <a:endParaRPr b="0" i="0" sz="1800">
              <a:solidFill>
                <a:schemeClr val="dk1"/>
              </a:solidFill>
              <a:latin typeface="Calibri"/>
              <a:ea typeface="Calibri"/>
              <a:cs typeface="Calibri"/>
              <a:sym typeface="Calibri"/>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Outlier Detection</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Clustering Analysis</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Feature Selection</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Data Cleaning</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Dimensionality Reduction</a:t>
            </a:r>
            <a:endParaRPr/>
          </a:p>
          <a:p>
            <a:pPr indent="0" lvl="0" marL="114300" rtl="0" algn="l">
              <a:lnSpc>
                <a:spcPct val="100000"/>
              </a:lnSpc>
              <a:spcBef>
                <a:spcPts val="360"/>
              </a:spcBef>
              <a:spcAft>
                <a:spcPts val="0"/>
              </a:spcAft>
              <a:buSzPts val="1800"/>
              <a:buNone/>
            </a:pPr>
            <a:r>
              <a:t/>
            </a:r>
            <a:endParaRPr sz="1800">
              <a:solidFill>
                <a:schemeClr val="dk1"/>
              </a:solidFill>
              <a:latin typeface="Calibri"/>
              <a:ea typeface="Calibri"/>
              <a:cs typeface="Calibri"/>
              <a:sym typeface="Calibri"/>
            </a:endParaRPr>
          </a:p>
          <a:p>
            <a:pPr indent="-228600" lvl="0" marL="457200" rtl="0" algn="l">
              <a:lnSpc>
                <a:spcPct val="100000"/>
              </a:lnSpc>
              <a:spcBef>
                <a:spcPts val="360"/>
              </a:spcBef>
              <a:spcAft>
                <a:spcPts val="0"/>
              </a:spcAft>
              <a:buClr>
                <a:schemeClr val="dk1"/>
              </a:buClr>
              <a:buSzPts val="1800"/>
              <a:buNone/>
            </a:pPr>
            <a:r>
              <a:t/>
            </a:r>
            <a:endParaRPr>
              <a:solidFill>
                <a:srgbClr val="374151"/>
              </a:solidFill>
              <a:latin typeface="Arial"/>
              <a:ea typeface="Arial"/>
              <a:cs typeface="Arial"/>
              <a:sym typeface="Arial"/>
            </a:endParaRPr>
          </a:p>
          <a:p>
            <a:pPr indent="-228600" lvl="0" marL="457200" rtl="0" algn="l">
              <a:lnSpc>
                <a:spcPct val="100000"/>
              </a:lnSpc>
              <a:spcBef>
                <a:spcPts val="360"/>
              </a:spcBef>
              <a:spcAft>
                <a:spcPts val="0"/>
              </a:spcAft>
              <a:buClr>
                <a:schemeClr val="dk1"/>
              </a:buClr>
              <a:buSzPts val="1800"/>
              <a:buNone/>
            </a:pPr>
            <a:r>
              <a:t/>
            </a:r>
            <a:endParaRPr/>
          </a:p>
        </p:txBody>
      </p:sp>
      <p:sp>
        <p:nvSpPr>
          <p:cNvPr id="616" name="Google Shape;616;p4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17" name="Google Shape;617;p46"/>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0095e81ede_0_185"/>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lang="en-US" sz="2500">
                <a:solidFill>
                  <a:srgbClr val="538CD5"/>
                </a:solidFill>
                <a:latin typeface="Cambria"/>
                <a:ea typeface="Cambria"/>
                <a:cs typeface="Cambria"/>
                <a:sym typeface="Cambria"/>
              </a:rPr>
              <a:t>Covariance</a:t>
            </a:r>
            <a:endParaRPr sz="4100">
              <a:solidFill>
                <a:srgbClr val="538CD5"/>
              </a:solidFill>
            </a:endParaRPr>
          </a:p>
        </p:txBody>
      </p:sp>
      <p:sp>
        <p:nvSpPr>
          <p:cNvPr id="623" name="Google Shape;623;g10095e81ede_0_185"/>
          <p:cNvSpPr txBox="1"/>
          <p:nvPr>
            <p:ph idx="1" type="body"/>
          </p:nvPr>
        </p:nvSpPr>
        <p:spPr>
          <a:xfrm>
            <a:off x="53400" y="792001"/>
            <a:ext cx="8404800" cy="14784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SzPts val="1600"/>
              <a:buChar char="•"/>
            </a:pPr>
            <a:r>
              <a:rPr lang="en-US" sz="1600"/>
              <a:t>It is the relationship between a pair of random variables where change in one variable causes change in another variable.</a:t>
            </a:r>
            <a:endParaRPr sz="1600"/>
          </a:p>
          <a:p>
            <a:pPr indent="-330200" lvl="0" marL="457200" rtl="0" algn="l">
              <a:lnSpc>
                <a:spcPct val="115000"/>
              </a:lnSpc>
              <a:spcBef>
                <a:spcPts val="0"/>
              </a:spcBef>
              <a:spcAft>
                <a:spcPts val="0"/>
              </a:spcAft>
              <a:buSzPts val="1600"/>
              <a:buChar char="•"/>
            </a:pPr>
            <a:r>
              <a:rPr lang="en-US" sz="1600"/>
              <a:t>It can take any value between </a:t>
            </a:r>
            <a:r>
              <a:rPr b="0" i="0" lang="en-US" sz="1800">
                <a:solidFill>
                  <a:srgbClr val="212121"/>
                </a:solidFill>
                <a:latin typeface="Century"/>
                <a:ea typeface="Century"/>
                <a:cs typeface="Century"/>
                <a:sym typeface="Century"/>
              </a:rPr>
              <a:t>-∞ </a:t>
            </a:r>
            <a:r>
              <a:rPr b="0" i="0" lang="en-US" sz="1600">
                <a:solidFill>
                  <a:srgbClr val="212121"/>
                </a:solidFill>
                <a:latin typeface="Calibri"/>
                <a:ea typeface="Calibri"/>
                <a:cs typeface="Calibri"/>
                <a:sym typeface="Calibri"/>
              </a:rPr>
              <a:t>to</a:t>
            </a:r>
            <a:r>
              <a:rPr b="0" i="0" lang="en-US" sz="1600">
                <a:solidFill>
                  <a:srgbClr val="212121"/>
                </a:solidFill>
                <a:latin typeface="Century"/>
                <a:ea typeface="Century"/>
                <a:cs typeface="Century"/>
                <a:sym typeface="Century"/>
              </a:rPr>
              <a:t> </a:t>
            </a:r>
            <a:r>
              <a:rPr b="0" i="0" lang="en-US" sz="1800">
                <a:solidFill>
                  <a:srgbClr val="212121"/>
                </a:solidFill>
                <a:latin typeface="Century"/>
                <a:ea typeface="Century"/>
                <a:cs typeface="Century"/>
                <a:sym typeface="Century"/>
              </a:rPr>
              <a:t>+∞</a:t>
            </a:r>
            <a:r>
              <a:rPr lang="en-US" sz="1600"/>
              <a:t>, where the negative value represents the negative relationship whereas a positive value represents the positive relationship.</a:t>
            </a:r>
            <a:endParaRPr sz="3400"/>
          </a:p>
        </p:txBody>
      </p:sp>
      <p:sp>
        <p:nvSpPr>
          <p:cNvPr id="624" name="Google Shape;624;g10095e81ede_0_185"/>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25" name="Google Shape;625;g10095e81ede_0_185"/>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26" name="Google Shape;626;g10095e81ede_0_185"/>
          <p:cNvPicPr preferRelativeResize="0"/>
          <p:nvPr/>
        </p:nvPicPr>
        <p:blipFill rotWithShape="1">
          <a:blip r:embed="rId3">
            <a:alphaModFix/>
          </a:blip>
          <a:srcRect b="0" l="0" r="0" t="0"/>
          <a:stretch/>
        </p:blipFill>
        <p:spPr>
          <a:xfrm>
            <a:off x="143500" y="1995651"/>
            <a:ext cx="3576437" cy="2294455"/>
          </a:xfrm>
          <a:prstGeom prst="rect">
            <a:avLst/>
          </a:prstGeom>
          <a:noFill/>
          <a:ln>
            <a:noFill/>
          </a:ln>
        </p:spPr>
      </p:pic>
      <p:pic>
        <p:nvPicPr>
          <p:cNvPr id="627" name="Google Shape;627;g10095e81ede_0_185"/>
          <p:cNvPicPr preferRelativeResize="0"/>
          <p:nvPr/>
        </p:nvPicPr>
        <p:blipFill rotWithShape="1">
          <a:blip r:embed="rId4">
            <a:alphaModFix/>
          </a:blip>
          <a:srcRect b="0" l="0" r="0" t="0"/>
          <a:stretch/>
        </p:blipFill>
        <p:spPr>
          <a:xfrm>
            <a:off x="4655437" y="1995651"/>
            <a:ext cx="4198767" cy="2275405"/>
          </a:xfrm>
          <a:prstGeom prst="rect">
            <a:avLst/>
          </a:prstGeom>
          <a:noFill/>
          <a:ln>
            <a:noFill/>
          </a:ln>
        </p:spPr>
      </p:pic>
      <p:pic>
        <p:nvPicPr>
          <p:cNvPr id="628" name="Google Shape;628;g10095e81ede_0_185"/>
          <p:cNvPicPr preferRelativeResize="0"/>
          <p:nvPr/>
        </p:nvPicPr>
        <p:blipFill rotWithShape="1">
          <a:blip r:embed="rId5">
            <a:alphaModFix/>
          </a:blip>
          <a:srcRect b="0" l="0" r="0" t="0"/>
          <a:stretch/>
        </p:blipFill>
        <p:spPr>
          <a:xfrm>
            <a:off x="0" y="4887966"/>
            <a:ext cx="1016236" cy="27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457200" y="133350"/>
            <a:ext cx="5791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Definition to Basic terms</a:t>
            </a:r>
            <a:endParaRPr/>
          </a:p>
        </p:txBody>
      </p:sp>
      <p:sp>
        <p:nvSpPr>
          <p:cNvPr id="155" name="Google Shape;155;p7"/>
          <p:cNvSpPr txBox="1"/>
          <p:nvPr>
            <p:ph idx="1" type="body"/>
          </p:nvPr>
        </p:nvSpPr>
        <p:spPr>
          <a:xfrm>
            <a:off x="304800" y="819150"/>
            <a:ext cx="8610600" cy="339447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800"/>
              <a:buFont typeface="Calibri"/>
              <a:buNone/>
            </a:pPr>
            <a:r>
              <a:rPr b="1" lang="en-US" sz="1800">
                <a:solidFill>
                  <a:srgbClr val="0070C0"/>
                </a:solidFill>
              </a:rPr>
              <a:t>Population</a:t>
            </a:r>
            <a:r>
              <a:rPr lang="en-US" sz="1800">
                <a:solidFill>
                  <a:srgbClr val="0070C0"/>
                </a:solidFill>
              </a:rPr>
              <a:t>:</a:t>
            </a:r>
            <a:r>
              <a:rPr lang="en-US" sz="1800"/>
              <a:t> A collection, or set, of individuals or objects or events whose properties are to be analyzed.</a:t>
            </a:r>
            <a:endParaRPr sz="1800"/>
          </a:p>
          <a:p>
            <a:pPr indent="0" lvl="0" marL="0" rtl="0" algn="l">
              <a:lnSpc>
                <a:spcPct val="100000"/>
              </a:lnSpc>
              <a:spcBef>
                <a:spcPts val="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chemeClr val="dk1"/>
              </a:buClr>
              <a:buSzPts val="1800"/>
              <a:buFont typeface="Calibri"/>
              <a:buNone/>
            </a:pPr>
            <a:r>
              <a:rPr lang="en-US" sz="1800"/>
              <a:t>Two kinds of populations: </a:t>
            </a:r>
            <a:r>
              <a:rPr i="1" lang="en-US" sz="1800">
                <a:solidFill>
                  <a:srgbClr val="E36C09"/>
                </a:solidFill>
              </a:rPr>
              <a:t>finite</a:t>
            </a:r>
            <a:r>
              <a:rPr lang="en-US" sz="1800">
                <a:solidFill>
                  <a:srgbClr val="E36C09"/>
                </a:solidFill>
              </a:rPr>
              <a:t> </a:t>
            </a:r>
            <a:r>
              <a:rPr lang="en-US" sz="1800"/>
              <a:t>or </a:t>
            </a:r>
            <a:r>
              <a:rPr i="1" lang="en-US" sz="1800">
                <a:solidFill>
                  <a:srgbClr val="E36C09"/>
                </a:solidFill>
              </a:rPr>
              <a:t>infinite</a:t>
            </a:r>
            <a:r>
              <a:rPr lang="en-US" sz="1800">
                <a:solidFill>
                  <a:srgbClr val="E36C09"/>
                </a:solidFill>
              </a:rPr>
              <a:t>.</a:t>
            </a:r>
            <a:endParaRPr/>
          </a:p>
          <a:p>
            <a:pPr indent="0" lvl="0" marL="0" rtl="0" algn="l">
              <a:lnSpc>
                <a:spcPct val="100000"/>
              </a:lnSpc>
              <a:spcBef>
                <a:spcPts val="200"/>
              </a:spcBef>
              <a:spcAft>
                <a:spcPts val="0"/>
              </a:spcAft>
              <a:buClr>
                <a:schemeClr val="dk1"/>
              </a:buClr>
              <a:buSzPts val="1000"/>
              <a:buFont typeface="Calibri"/>
              <a:buNone/>
            </a:pPr>
            <a:r>
              <a:t/>
            </a:r>
            <a:endParaRPr sz="1000">
              <a:solidFill>
                <a:srgbClr val="E36C09"/>
              </a:solidFill>
            </a:endParaRPr>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Sample</a:t>
            </a:r>
            <a:r>
              <a:rPr lang="en-US" sz="1800">
                <a:solidFill>
                  <a:srgbClr val="0070C0"/>
                </a:solidFill>
              </a:rPr>
              <a:t>: </a:t>
            </a:r>
            <a:r>
              <a:rPr lang="en-US" sz="1800"/>
              <a:t>A subset of the population.</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Variable</a:t>
            </a:r>
            <a:r>
              <a:rPr lang="en-US" sz="1800">
                <a:solidFill>
                  <a:srgbClr val="0070C0"/>
                </a:solidFill>
              </a:rPr>
              <a:t>: </a:t>
            </a:r>
            <a:r>
              <a:rPr lang="en-US" sz="1800"/>
              <a:t>A characteristic about each individual element of a population or sample.</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Data (singular)</a:t>
            </a:r>
            <a:r>
              <a:rPr lang="en-US" sz="1800">
                <a:solidFill>
                  <a:srgbClr val="0070C0"/>
                </a:solidFill>
              </a:rPr>
              <a:t>: </a:t>
            </a:r>
            <a:r>
              <a:rPr lang="en-US" sz="1800"/>
              <a:t>The value of the variable associated with one element of a population or sample.  This value may be a number, a word, or a symbol.</a:t>
            </a:r>
            <a:endParaRPr/>
          </a:p>
          <a:p>
            <a:pPr indent="0" lvl="0" marL="0" rtl="0" algn="l">
              <a:lnSpc>
                <a:spcPct val="100000"/>
              </a:lnSpc>
              <a:spcBef>
                <a:spcPts val="360"/>
              </a:spcBef>
              <a:spcAft>
                <a:spcPts val="0"/>
              </a:spcAft>
              <a:buClr>
                <a:srgbClr val="0070C0"/>
              </a:buClr>
              <a:buSzPts val="1800"/>
              <a:buFont typeface="Calibri"/>
              <a:buNone/>
            </a:pPr>
            <a:r>
              <a:t/>
            </a:r>
            <a:endParaRPr/>
          </a:p>
          <a:p>
            <a:pPr indent="0" lvl="0" marL="0" rtl="0" algn="l">
              <a:lnSpc>
                <a:spcPct val="100000"/>
              </a:lnSpc>
              <a:spcBef>
                <a:spcPts val="320"/>
              </a:spcBef>
              <a:spcAft>
                <a:spcPts val="0"/>
              </a:spcAft>
              <a:buClr>
                <a:schemeClr val="dk1"/>
              </a:buClr>
              <a:buSzPts val="1600"/>
              <a:buFont typeface="Calibri"/>
              <a:buNone/>
            </a:pPr>
            <a:r>
              <a:t/>
            </a:r>
            <a:endParaRPr sz="1600"/>
          </a:p>
        </p:txBody>
      </p:sp>
      <p:sp>
        <p:nvSpPr>
          <p:cNvPr id="156" name="Google Shape;156;p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57" name="Google Shape;157;p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58" name="Google Shape;158;p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0095e81ede_0_204"/>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lang="en-US" sz="2500">
                <a:solidFill>
                  <a:srgbClr val="538CD5"/>
                </a:solidFill>
                <a:latin typeface="Cambria"/>
                <a:ea typeface="Cambria"/>
                <a:cs typeface="Cambria"/>
                <a:sym typeface="Cambria"/>
              </a:rPr>
              <a:t>Correlation</a:t>
            </a:r>
            <a:endParaRPr sz="4100">
              <a:solidFill>
                <a:srgbClr val="538CD5"/>
              </a:solidFill>
            </a:endParaRPr>
          </a:p>
        </p:txBody>
      </p:sp>
      <p:sp>
        <p:nvSpPr>
          <p:cNvPr id="634" name="Google Shape;634;g10095e81ede_0_204"/>
          <p:cNvSpPr txBox="1"/>
          <p:nvPr>
            <p:ph idx="1" type="body"/>
          </p:nvPr>
        </p:nvSpPr>
        <p:spPr>
          <a:xfrm>
            <a:off x="53400" y="792000"/>
            <a:ext cx="8404800" cy="8898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SzPts val="1900"/>
              <a:buChar char="•"/>
            </a:pPr>
            <a:r>
              <a:rPr lang="en-US" sz="1600"/>
              <a:t>It is the scaled version of Covariance.</a:t>
            </a:r>
            <a:endParaRPr sz="1600"/>
          </a:p>
          <a:p>
            <a:pPr indent="-349250" lvl="0" marL="457200" rtl="0" algn="l">
              <a:lnSpc>
                <a:spcPct val="115000"/>
              </a:lnSpc>
              <a:spcBef>
                <a:spcPts val="1000"/>
              </a:spcBef>
              <a:spcAft>
                <a:spcPts val="1000"/>
              </a:spcAft>
              <a:buSzPts val="1900"/>
              <a:buChar char="•"/>
            </a:pPr>
            <a:r>
              <a:rPr b="0" i="0" lang="en-US" sz="1600">
                <a:solidFill>
                  <a:srgbClr val="212121"/>
                </a:solidFill>
                <a:latin typeface="Calibri"/>
                <a:ea typeface="Calibri"/>
                <a:cs typeface="Calibri"/>
                <a:sym typeface="Calibri"/>
              </a:rPr>
              <a:t>Correlation is a step ahead of covariance as it quantifies the relationship between two random variables. In simple terms, it is a unit measure of how these variables change concerning each other (normalized covariance </a:t>
            </a:r>
            <a:r>
              <a:rPr lang="en-US" sz="1600">
                <a:solidFill>
                  <a:srgbClr val="212121"/>
                </a:solidFill>
                <a:latin typeface="Calibri"/>
                <a:ea typeface="Calibri"/>
                <a:cs typeface="Calibri"/>
                <a:sym typeface="Calibri"/>
              </a:rPr>
              <a:t>value).</a:t>
            </a:r>
            <a:endParaRPr sz="1600">
              <a:latin typeface="Calibri"/>
              <a:ea typeface="Calibri"/>
              <a:cs typeface="Calibri"/>
              <a:sym typeface="Calibri"/>
            </a:endParaRPr>
          </a:p>
        </p:txBody>
      </p:sp>
      <p:sp>
        <p:nvSpPr>
          <p:cNvPr id="635" name="Google Shape;635;g10095e81ede_0_20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36" name="Google Shape;636;g10095e81ede_0_20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37" name="Google Shape;637;g10095e81ede_0_204"/>
          <p:cNvPicPr preferRelativeResize="0"/>
          <p:nvPr/>
        </p:nvPicPr>
        <p:blipFill rotWithShape="1">
          <a:blip r:embed="rId3">
            <a:alphaModFix/>
          </a:blip>
          <a:srcRect b="0" l="0" r="0" t="0"/>
          <a:stretch/>
        </p:blipFill>
        <p:spPr>
          <a:xfrm>
            <a:off x="152400" y="2032396"/>
            <a:ext cx="4657725" cy="2190750"/>
          </a:xfrm>
          <a:prstGeom prst="rect">
            <a:avLst/>
          </a:prstGeom>
          <a:noFill/>
          <a:ln>
            <a:noFill/>
          </a:ln>
        </p:spPr>
      </p:pic>
      <p:pic>
        <p:nvPicPr>
          <p:cNvPr id="638" name="Google Shape;638;g10095e81ede_0_204"/>
          <p:cNvPicPr preferRelativeResize="0"/>
          <p:nvPr/>
        </p:nvPicPr>
        <p:blipFill rotWithShape="1">
          <a:blip r:embed="rId4">
            <a:alphaModFix/>
          </a:blip>
          <a:srcRect b="0" l="0" r="0" t="0"/>
          <a:stretch/>
        </p:blipFill>
        <p:spPr>
          <a:xfrm>
            <a:off x="4962525" y="2032396"/>
            <a:ext cx="4029075" cy="2448564"/>
          </a:xfrm>
          <a:prstGeom prst="rect">
            <a:avLst/>
          </a:prstGeom>
          <a:noFill/>
          <a:ln>
            <a:noFill/>
          </a:ln>
        </p:spPr>
      </p:pic>
      <p:pic>
        <p:nvPicPr>
          <p:cNvPr id="639" name="Google Shape;639;g10095e81ede_0_204"/>
          <p:cNvPicPr preferRelativeResize="0"/>
          <p:nvPr/>
        </p:nvPicPr>
        <p:blipFill rotWithShape="1">
          <a:blip r:embed="rId5">
            <a:alphaModFix/>
          </a:blip>
          <a:srcRect b="0" l="0" r="0" t="0"/>
          <a:stretch/>
        </p:blipFill>
        <p:spPr>
          <a:xfrm>
            <a:off x="0" y="4887966"/>
            <a:ext cx="1016236" cy="273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lang="en-US"/>
              <a:t>Based on the correlation coefficient, we can select the important features:</a:t>
            </a:r>
            <a:endParaRPr/>
          </a:p>
          <a:p>
            <a:pPr indent="-342900" lvl="0" marL="457200" rtl="0" algn="l">
              <a:lnSpc>
                <a:spcPct val="100000"/>
              </a:lnSpc>
              <a:spcBef>
                <a:spcPts val="360"/>
              </a:spcBef>
              <a:spcAft>
                <a:spcPts val="0"/>
              </a:spcAft>
              <a:buClr>
                <a:schemeClr val="dk1"/>
              </a:buClr>
              <a:buSzPts val="1800"/>
              <a:buChar char="•"/>
            </a:pPr>
            <a:r>
              <a:rPr lang="en-US" sz="2000"/>
              <a:t>If the independent feature is not correlated with the target variable, we could remove that feature.</a:t>
            </a:r>
            <a:endParaRPr/>
          </a:p>
          <a:p>
            <a:pPr indent="-342900" lvl="0" marL="457200" rtl="0" algn="l">
              <a:lnSpc>
                <a:spcPct val="100000"/>
              </a:lnSpc>
              <a:spcBef>
                <a:spcPts val="360"/>
              </a:spcBef>
              <a:spcAft>
                <a:spcPts val="0"/>
              </a:spcAft>
              <a:buClr>
                <a:schemeClr val="dk1"/>
              </a:buClr>
              <a:buSzPts val="1800"/>
              <a:buChar char="•"/>
            </a:pPr>
            <a:r>
              <a:rPr lang="en-US" sz="2000"/>
              <a:t>Or if two independent features are highly correlated, we could remove any one feature.</a:t>
            </a:r>
            <a:endParaRPr/>
          </a:p>
        </p:txBody>
      </p:sp>
      <p:sp>
        <p:nvSpPr>
          <p:cNvPr id="645" name="Google Shape;645;p4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46" name="Google Shape;646;p4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descr="Image result for machine learning robot" id="651" name="Google Shape;651;p55"/>
          <p:cNvPicPr preferRelativeResize="0"/>
          <p:nvPr/>
        </p:nvPicPr>
        <p:blipFill rotWithShape="1">
          <a:blip r:embed="rId3">
            <a:alphaModFix/>
          </a:blip>
          <a:srcRect b="0" l="0" r="0" t="0"/>
          <a:stretch/>
        </p:blipFill>
        <p:spPr>
          <a:xfrm>
            <a:off x="-152400" y="885825"/>
            <a:ext cx="4495800" cy="3371850"/>
          </a:xfrm>
          <a:prstGeom prst="rect">
            <a:avLst/>
          </a:prstGeom>
          <a:noFill/>
          <a:ln>
            <a:noFill/>
          </a:ln>
        </p:spPr>
      </p:pic>
      <p:sp>
        <p:nvSpPr>
          <p:cNvPr id="652" name="Google Shape;652;p55"/>
          <p:cNvSpPr txBox="1"/>
          <p:nvPr>
            <p:ph type="ctrTitle"/>
          </p:nvPr>
        </p:nvSpPr>
        <p:spPr>
          <a:xfrm>
            <a:off x="2971800" y="1048703"/>
            <a:ext cx="6095063" cy="110251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b="1" lang="en-US" sz="3600"/>
              <a:t>Hypothesis Testing &amp;</a:t>
            </a:r>
            <a:br>
              <a:rPr b="1" lang="en-US" sz="3600"/>
            </a:br>
            <a:r>
              <a:rPr lang="en-US" sz="2800"/>
              <a:t>Other computational Techniques</a:t>
            </a:r>
            <a:endParaRPr/>
          </a:p>
        </p:txBody>
      </p:sp>
      <p:sp>
        <p:nvSpPr>
          <p:cNvPr id="653" name="Google Shape;653;p55"/>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- 4</a:t>
            </a:r>
            <a:endParaRPr/>
          </a:p>
        </p:txBody>
      </p:sp>
      <p:sp>
        <p:nvSpPr>
          <p:cNvPr id="654" name="Google Shape;654;p55"/>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655" name="Google Shape;655;p5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656" name="Google Shape;656;p55"/>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a2dc849d1_0_0"/>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Hypothesis Testing</a:t>
            </a:r>
            <a:endParaRPr sz="2900">
              <a:solidFill>
                <a:srgbClr val="538CD5"/>
              </a:solidFill>
            </a:endParaRPr>
          </a:p>
        </p:txBody>
      </p:sp>
      <p:sp>
        <p:nvSpPr>
          <p:cNvPr id="662" name="Google Shape;662;gfa2dc849d1_0_0"/>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SzPts val="1700"/>
              <a:buChar char="•"/>
            </a:pPr>
            <a:r>
              <a:rPr lang="en-US" sz="1700"/>
              <a:t>Hypothesis is a statement, assumption or claim about the value of the parameter (mean, variance, median etc.).</a:t>
            </a:r>
            <a:endParaRPr sz="1700"/>
          </a:p>
          <a:p>
            <a:pPr indent="-336550" lvl="0" marL="457200" rtl="0" algn="l">
              <a:lnSpc>
                <a:spcPct val="115000"/>
              </a:lnSpc>
              <a:spcBef>
                <a:spcPts val="0"/>
              </a:spcBef>
              <a:spcAft>
                <a:spcPts val="0"/>
              </a:spcAft>
              <a:buSzPts val="1700"/>
              <a:buChar char="•"/>
            </a:pPr>
            <a:r>
              <a:rPr lang="en-US" sz="1700"/>
              <a:t>A hypothesis is an educated guess about something in the world around you. It should be testable, either by experiment or observation. </a:t>
            </a:r>
            <a:endParaRPr sz="1700"/>
          </a:p>
          <a:p>
            <a:pPr indent="0" lvl="0" marL="0" rtl="0" algn="l">
              <a:lnSpc>
                <a:spcPct val="115000"/>
              </a:lnSpc>
              <a:spcBef>
                <a:spcPts val="1000"/>
              </a:spcBef>
              <a:spcAft>
                <a:spcPts val="0"/>
              </a:spcAft>
              <a:buSzPts val="1800"/>
              <a:buNone/>
            </a:pPr>
            <a:r>
              <a:t/>
            </a:r>
            <a:endParaRPr sz="1700"/>
          </a:p>
          <a:p>
            <a:pPr indent="0" lvl="0" marL="0" rtl="0" algn="l">
              <a:lnSpc>
                <a:spcPct val="115000"/>
              </a:lnSpc>
              <a:spcBef>
                <a:spcPts val="1000"/>
              </a:spcBef>
              <a:spcAft>
                <a:spcPts val="1000"/>
              </a:spcAft>
              <a:buClr>
                <a:schemeClr val="dk1"/>
              </a:buClr>
              <a:buSzPts val="1100"/>
              <a:buFont typeface="Arial"/>
              <a:buNone/>
            </a:pPr>
            <a:r>
              <a:rPr lang="en-US" sz="1700"/>
              <a:t>Ex:-if we make a statement that “Dhoni is the best Indian Captain ever.” This is an assumption that we are making based on the average wins and loses team had under his captaincy.  We can test this statement based on all the match data.</a:t>
            </a:r>
            <a:endParaRPr sz="1700"/>
          </a:p>
        </p:txBody>
      </p:sp>
      <p:sp>
        <p:nvSpPr>
          <p:cNvPr id="663" name="Google Shape;663;gfa2dc849d1_0_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64" name="Google Shape;664;gfa2dc849d1_0_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65" name="Google Shape;665;gfa2dc849d1_0_0"/>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Comparing and Analyzing Relationships</a:t>
            </a:r>
            <a:endParaRPr sz="2900">
              <a:solidFill>
                <a:srgbClr val="538CD5"/>
              </a:solidFill>
            </a:endParaRPr>
          </a:p>
        </p:txBody>
      </p:sp>
      <p:sp>
        <p:nvSpPr>
          <p:cNvPr id="671" name="Google Shape;671;p56"/>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61950" lvl="0" marL="457200" rtl="0" algn="l">
              <a:lnSpc>
                <a:spcPct val="115000"/>
              </a:lnSpc>
              <a:spcBef>
                <a:spcPts val="0"/>
              </a:spcBef>
              <a:spcAft>
                <a:spcPts val="0"/>
              </a:spcAft>
              <a:buSzPts val="2100"/>
              <a:buChar char="•"/>
            </a:pPr>
            <a:r>
              <a:rPr lang="en-US" sz="2100"/>
              <a:t>Does the treatment with new drug help more patients than the standard treatment with old drug?</a:t>
            </a:r>
            <a:endParaRPr/>
          </a:p>
          <a:p>
            <a:pPr indent="0" lvl="0" marL="95250" rtl="0" algn="l">
              <a:lnSpc>
                <a:spcPct val="115000"/>
              </a:lnSpc>
              <a:spcBef>
                <a:spcPts val="0"/>
              </a:spcBef>
              <a:spcAft>
                <a:spcPts val="0"/>
              </a:spcAft>
              <a:buSzPts val="2100"/>
              <a:buNone/>
            </a:pPr>
            <a:r>
              <a:t/>
            </a:r>
            <a:endParaRPr sz="2100"/>
          </a:p>
          <a:p>
            <a:pPr indent="-361950" lvl="0" marL="457200" rtl="0" algn="l">
              <a:lnSpc>
                <a:spcPct val="115000"/>
              </a:lnSpc>
              <a:spcBef>
                <a:spcPts val="0"/>
              </a:spcBef>
              <a:spcAft>
                <a:spcPts val="0"/>
              </a:spcAft>
              <a:buSzPts val="2100"/>
              <a:buChar char="•"/>
            </a:pPr>
            <a:r>
              <a:rPr lang="en-US" sz="2100"/>
              <a:t>Which of these four methods is the most efficient way of teaching machine learning?</a:t>
            </a:r>
            <a:endParaRPr sz="3900"/>
          </a:p>
        </p:txBody>
      </p:sp>
      <p:sp>
        <p:nvSpPr>
          <p:cNvPr id="672" name="Google Shape;672;p5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73" name="Google Shape;673;p5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74" name="Google Shape;674;p56"/>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8"/>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Types of Hypothesis</a:t>
            </a:r>
            <a:endParaRPr sz="2900">
              <a:solidFill>
                <a:srgbClr val="538CD5"/>
              </a:solidFill>
            </a:endParaRPr>
          </a:p>
        </p:txBody>
      </p:sp>
      <p:sp>
        <p:nvSpPr>
          <p:cNvPr id="680" name="Google Shape;680;p48"/>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61950" lvl="0" marL="457200" rtl="0" algn="l">
              <a:lnSpc>
                <a:spcPct val="115000"/>
              </a:lnSpc>
              <a:spcBef>
                <a:spcPts val="0"/>
              </a:spcBef>
              <a:spcAft>
                <a:spcPts val="0"/>
              </a:spcAft>
              <a:buSzPts val="2100"/>
              <a:buChar char="•"/>
            </a:pPr>
            <a:r>
              <a:rPr lang="en-US" sz="2100"/>
              <a:t>When a hypothesis specifies an exact value of parameter, it is simple hypothesis. For eg., A motorcycle company claiming that a certain model gives an average mileage of 100 km per litre, this is a case of simple hypothesis. </a:t>
            </a:r>
            <a:endParaRPr/>
          </a:p>
          <a:p>
            <a:pPr indent="0" lvl="0" marL="95250" rtl="0" algn="l">
              <a:lnSpc>
                <a:spcPct val="115000"/>
              </a:lnSpc>
              <a:spcBef>
                <a:spcPts val="0"/>
              </a:spcBef>
              <a:spcAft>
                <a:spcPts val="0"/>
              </a:spcAft>
              <a:buSzPts val="2100"/>
              <a:buNone/>
            </a:pPr>
            <a:r>
              <a:t/>
            </a:r>
            <a:endParaRPr sz="2100"/>
          </a:p>
          <a:p>
            <a:pPr indent="-361950" lvl="0" marL="457200" rtl="0" algn="l">
              <a:lnSpc>
                <a:spcPct val="115000"/>
              </a:lnSpc>
              <a:spcBef>
                <a:spcPts val="0"/>
              </a:spcBef>
              <a:spcAft>
                <a:spcPts val="0"/>
              </a:spcAft>
              <a:buSzPts val="2100"/>
              <a:buChar char="•"/>
            </a:pPr>
            <a:r>
              <a:rPr lang="en-US" sz="2100"/>
              <a:t>If a hypothesis specifies a range of values then it is called a composite hypothesis. For eg., Average age of students in a class is greater than 20. This statement is a composite hypothesis.</a:t>
            </a:r>
            <a:endParaRPr sz="3900"/>
          </a:p>
        </p:txBody>
      </p:sp>
      <p:sp>
        <p:nvSpPr>
          <p:cNvPr id="681" name="Google Shape;681;p4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82" name="Google Shape;682;p4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83" name="Google Shape;683;p48"/>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Null Hypothesis (H</a:t>
            </a:r>
            <a:r>
              <a:rPr baseline="-25000" lang="en-US">
                <a:solidFill>
                  <a:srgbClr val="538CD5"/>
                </a:solidFill>
              </a:rPr>
              <a:t>0</a:t>
            </a:r>
            <a:r>
              <a:rPr lang="en-US">
                <a:solidFill>
                  <a:srgbClr val="538CD5"/>
                </a:solidFill>
              </a:rPr>
              <a:t>)</a:t>
            </a:r>
            <a:endParaRPr>
              <a:solidFill>
                <a:srgbClr val="538CD5"/>
              </a:solidFill>
            </a:endParaRPr>
          </a:p>
        </p:txBody>
      </p:sp>
      <p:sp>
        <p:nvSpPr>
          <p:cNvPr id="689" name="Google Shape;689;p57"/>
          <p:cNvSpPr txBox="1"/>
          <p:nvPr>
            <p:ph idx="1" type="body"/>
          </p:nvPr>
        </p:nvSpPr>
        <p:spPr>
          <a:xfrm>
            <a:off x="133475" y="915038"/>
            <a:ext cx="8553300" cy="37557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0"/>
              </a:spcBef>
              <a:spcAft>
                <a:spcPts val="0"/>
              </a:spcAft>
              <a:buSzPts val="2400"/>
              <a:buChar char="•"/>
            </a:pPr>
            <a:r>
              <a:rPr lang="en-US" sz="2400"/>
              <a:t>The null hypothesis is the hypothesis to be tested for possible rejection under the assumption that it is true.</a:t>
            </a:r>
            <a:endParaRPr/>
          </a:p>
          <a:p>
            <a:pPr indent="0" lvl="0" marL="76200" rtl="0" algn="l">
              <a:lnSpc>
                <a:spcPct val="115000"/>
              </a:lnSpc>
              <a:spcBef>
                <a:spcPts val="0"/>
              </a:spcBef>
              <a:spcAft>
                <a:spcPts val="0"/>
              </a:spcAft>
              <a:buSzPts val="2400"/>
              <a:buNone/>
            </a:pPr>
            <a:r>
              <a:rPr lang="en-US" sz="2400"/>
              <a:t>      </a:t>
            </a:r>
            <a:endParaRPr/>
          </a:p>
          <a:p>
            <a:pPr indent="-381000" lvl="0" marL="457200" rtl="0" algn="l">
              <a:lnSpc>
                <a:spcPct val="115000"/>
              </a:lnSpc>
              <a:spcBef>
                <a:spcPts val="0"/>
              </a:spcBef>
              <a:spcAft>
                <a:spcPts val="1000"/>
              </a:spcAft>
              <a:buSzPts val="2400"/>
              <a:buChar char="•"/>
            </a:pPr>
            <a:r>
              <a:rPr lang="en-US" sz="2400"/>
              <a:t>The concept of the null is similar to innocent until proven guilty.</a:t>
            </a:r>
            <a:endParaRPr sz="2400"/>
          </a:p>
        </p:txBody>
      </p:sp>
      <p:sp>
        <p:nvSpPr>
          <p:cNvPr id="690" name="Google Shape;690;p5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91" name="Google Shape;691;p5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92" name="Google Shape;692;p5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fa2dc849d1_0_14"/>
          <p:cNvSpPr txBox="1"/>
          <p:nvPr>
            <p:ph type="title"/>
          </p:nvPr>
        </p:nvSpPr>
        <p:spPr>
          <a:xfrm>
            <a:off x="457200" y="133350"/>
            <a:ext cx="64128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Alternate Hypothesis (H</a:t>
            </a:r>
            <a:r>
              <a:rPr baseline="-25000" lang="en-US">
                <a:solidFill>
                  <a:srgbClr val="538CD5"/>
                </a:solidFill>
              </a:rPr>
              <a:t>A</a:t>
            </a:r>
            <a:r>
              <a:rPr lang="en-US">
                <a:solidFill>
                  <a:srgbClr val="538CD5"/>
                </a:solidFill>
              </a:rPr>
              <a:t>)/(H1)</a:t>
            </a:r>
            <a:endParaRPr>
              <a:solidFill>
                <a:srgbClr val="538CD5"/>
              </a:solidFill>
            </a:endParaRPr>
          </a:p>
        </p:txBody>
      </p:sp>
      <p:sp>
        <p:nvSpPr>
          <p:cNvPr id="698" name="Google Shape;698;gfa2dc849d1_0_14"/>
          <p:cNvSpPr txBox="1"/>
          <p:nvPr>
            <p:ph idx="1" type="body"/>
          </p:nvPr>
        </p:nvSpPr>
        <p:spPr>
          <a:xfrm>
            <a:off x="133475" y="844513"/>
            <a:ext cx="8553300" cy="3755700"/>
          </a:xfrm>
          <a:prstGeom prst="rect">
            <a:avLst/>
          </a:prstGeom>
          <a:noFill/>
          <a:ln>
            <a:noFill/>
          </a:ln>
        </p:spPr>
        <p:txBody>
          <a:bodyPr anchorCtr="0" anchor="t" bIns="45700" lIns="91425" spcFirstLastPara="1" rIns="91425" wrap="square" tIns="45700">
            <a:normAutofit/>
          </a:bodyPr>
          <a:lstStyle/>
          <a:p>
            <a:pPr indent="-444500" lvl="0" marL="457200" rtl="0" algn="l">
              <a:lnSpc>
                <a:spcPct val="115000"/>
              </a:lnSpc>
              <a:spcBef>
                <a:spcPts val="0"/>
              </a:spcBef>
              <a:spcAft>
                <a:spcPts val="0"/>
              </a:spcAft>
              <a:buSzPts val="3400"/>
              <a:buChar char="•"/>
            </a:pPr>
            <a:r>
              <a:rPr lang="en-US" sz="2400"/>
              <a:t>The alternative hypothesis complements the Null hypothesis. </a:t>
            </a:r>
            <a:endParaRPr sz="2400"/>
          </a:p>
          <a:p>
            <a:pPr indent="-444500" lvl="0" marL="457200" rtl="0" algn="l">
              <a:lnSpc>
                <a:spcPct val="115000"/>
              </a:lnSpc>
              <a:spcBef>
                <a:spcPts val="1000"/>
              </a:spcBef>
              <a:spcAft>
                <a:spcPts val="1000"/>
              </a:spcAft>
              <a:buSzPts val="3400"/>
              <a:buChar char="•"/>
            </a:pPr>
            <a:r>
              <a:rPr lang="en-US" sz="2400"/>
              <a:t>It is opposite of the null hypothesis such that both the alternate and null hypotheses together cover all possible values of the population parameter.</a:t>
            </a:r>
            <a:endParaRPr sz="3400"/>
          </a:p>
        </p:txBody>
      </p:sp>
      <p:sp>
        <p:nvSpPr>
          <p:cNvPr id="699" name="Google Shape;699;gfa2dc849d1_0_1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00" name="Google Shape;700;gfa2dc849d1_0_1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01" name="Google Shape;701;gfa2dc849d1_0_14"/>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7"/>
          <p:cNvSpPr txBox="1"/>
          <p:nvPr>
            <p:ph type="title"/>
          </p:nvPr>
        </p:nvSpPr>
        <p:spPr>
          <a:xfrm>
            <a:off x="457200" y="133350"/>
            <a:ext cx="64008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Hypothesis Testing – Case Discussion</a:t>
            </a:r>
            <a:endParaRPr>
              <a:solidFill>
                <a:srgbClr val="0070C0"/>
              </a:solidFill>
            </a:endParaRPr>
          </a:p>
        </p:txBody>
      </p:sp>
      <p:sp>
        <p:nvSpPr>
          <p:cNvPr id="707" name="Google Shape;707;p67"/>
          <p:cNvSpPr txBox="1"/>
          <p:nvPr>
            <p:ph idx="1" type="body"/>
          </p:nvPr>
        </p:nvSpPr>
        <p:spPr>
          <a:xfrm>
            <a:off x="457200" y="971551"/>
            <a:ext cx="8229600" cy="33945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rPr b="1" i="0" lang="en-US" sz="2400" u="none" strike="noStrike">
                <a:solidFill>
                  <a:srgbClr val="000000"/>
                </a:solidFill>
              </a:rPr>
              <a:t>Consider a court of law</a:t>
            </a:r>
            <a:r>
              <a:rPr b="1" lang="en-US" sz="2400">
                <a:solidFill>
                  <a:srgbClr val="000000"/>
                </a:solidFill>
              </a:rPr>
              <a:t>:</a:t>
            </a:r>
            <a:endParaRPr b="1" sz="2400">
              <a:solidFill>
                <a:srgbClr val="000000"/>
              </a:solidFill>
            </a:endParaRPr>
          </a:p>
          <a:p>
            <a:pPr indent="0" lvl="0" marL="457200" rtl="0" algn="l">
              <a:lnSpc>
                <a:spcPct val="100000"/>
              </a:lnSpc>
              <a:spcBef>
                <a:spcPts val="0"/>
              </a:spcBef>
              <a:spcAft>
                <a:spcPts val="0"/>
              </a:spcAft>
              <a:buSzPts val="1800"/>
              <a:buNone/>
            </a:pPr>
            <a:r>
              <a:rPr lang="en-US" sz="2400">
                <a:solidFill>
                  <a:srgbClr val="000000"/>
                </a:solidFill>
              </a:rPr>
              <a:t>T</a:t>
            </a:r>
            <a:r>
              <a:rPr b="0" i="0" lang="en-US" sz="2400" u="none" strike="noStrike">
                <a:solidFill>
                  <a:srgbClr val="000000"/>
                </a:solidFill>
                <a:latin typeface="Calibri"/>
                <a:ea typeface="Calibri"/>
                <a:cs typeface="Calibri"/>
                <a:sym typeface="Calibri"/>
              </a:rPr>
              <a:t>he null hypothesis always begins with the assumption that the defendant is innocent.</a:t>
            </a:r>
            <a:endParaRPr sz="2400"/>
          </a:p>
          <a:p>
            <a:pPr indent="0" lvl="0" marL="114300" rtl="0" algn="l">
              <a:lnSpc>
                <a:spcPct val="100000"/>
              </a:lnSpc>
              <a:spcBef>
                <a:spcPts val="0"/>
              </a:spcBef>
              <a:spcAft>
                <a:spcPts val="0"/>
              </a:spcAft>
              <a:buSzPts val="1800"/>
              <a:buNone/>
            </a:pPr>
            <a:r>
              <a:t/>
            </a:r>
            <a:endParaRPr b="0" i="0" sz="2400" u="none" strike="noStrike">
              <a:solidFill>
                <a:srgbClr val="000000"/>
              </a:solidFill>
              <a:latin typeface="Arial"/>
              <a:ea typeface="Arial"/>
              <a:cs typeface="Arial"/>
              <a:sym typeface="Arial"/>
            </a:endParaRPr>
          </a:p>
          <a:p>
            <a:pPr indent="-381000" lvl="0" marL="457200" rtl="0" algn="l">
              <a:lnSpc>
                <a:spcPct val="100000"/>
              </a:lnSpc>
              <a:spcBef>
                <a:spcPts val="400"/>
              </a:spcBef>
              <a:spcAft>
                <a:spcPts val="0"/>
              </a:spcAft>
              <a:buSzPts val="2400"/>
              <a:buFont typeface="Arial"/>
              <a:buChar char="•"/>
            </a:pPr>
            <a:r>
              <a:rPr b="0" i="0" lang="en-US" sz="2400" u="none" strike="noStrike">
                <a:solidFill>
                  <a:srgbClr val="000000"/>
                </a:solidFill>
                <a:latin typeface="Calibri"/>
                <a:ea typeface="Calibri"/>
                <a:cs typeface="Calibri"/>
                <a:sym typeface="Calibri"/>
              </a:rPr>
              <a:t>We require evidence to reject th</a:t>
            </a:r>
            <a:r>
              <a:rPr lang="en-US" sz="2400">
                <a:solidFill>
                  <a:srgbClr val="000000"/>
                </a:solidFill>
              </a:rPr>
              <a:t>e</a:t>
            </a:r>
            <a:r>
              <a:rPr b="0" i="0" lang="en-US" sz="2400" u="none" strike="noStrike">
                <a:solidFill>
                  <a:srgbClr val="000000"/>
                </a:solidFill>
                <a:latin typeface="Calibri"/>
                <a:ea typeface="Calibri"/>
                <a:cs typeface="Calibri"/>
                <a:sym typeface="Calibri"/>
              </a:rPr>
              <a:t> null hypothesis (convict the defendant).</a:t>
            </a:r>
            <a:endParaRPr sz="2400"/>
          </a:p>
          <a:p>
            <a:pPr indent="0" lvl="0" marL="114300" rtl="0" algn="l">
              <a:lnSpc>
                <a:spcPct val="100000"/>
              </a:lnSpc>
              <a:spcBef>
                <a:spcPts val="400"/>
              </a:spcBef>
              <a:spcAft>
                <a:spcPts val="0"/>
              </a:spcAft>
              <a:buSzPts val="1800"/>
              <a:buNone/>
            </a:pPr>
            <a:r>
              <a:t/>
            </a:r>
            <a:endParaRPr b="0" i="0" sz="2400" u="none" strike="noStrike">
              <a:solidFill>
                <a:srgbClr val="000000"/>
              </a:solidFill>
              <a:latin typeface="Arial"/>
              <a:ea typeface="Arial"/>
              <a:cs typeface="Arial"/>
              <a:sym typeface="Arial"/>
            </a:endParaRPr>
          </a:p>
          <a:p>
            <a:pPr indent="-381000" lvl="0" marL="457200" rtl="0" algn="l">
              <a:lnSpc>
                <a:spcPct val="100000"/>
              </a:lnSpc>
              <a:spcBef>
                <a:spcPts val="400"/>
              </a:spcBef>
              <a:spcAft>
                <a:spcPts val="0"/>
              </a:spcAft>
              <a:buSzPts val="2400"/>
              <a:buFont typeface="Arial"/>
              <a:buChar char="•"/>
            </a:pPr>
            <a:r>
              <a:rPr b="0" i="0" lang="en-US" sz="2400" u="none" strike="noStrike">
                <a:solidFill>
                  <a:srgbClr val="000000"/>
                </a:solidFill>
                <a:latin typeface="Calibri"/>
                <a:ea typeface="Calibri"/>
                <a:cs typeface="Calibri"/>
                <a:sym typeface="Calibri"/>
              </a:rPr>
              <a:t>When we collect evidence and try to reject null hypothesis, there are 2 errors that could potentially occur: Type 1 </a:t>
            </a:r>
            <a:r>
              <a:rPr lang="en-US" sz="2400">
                <a:solidFill>
                  <a:srgbClr val="000000"/>
                </a:solidFill>
              </a:rPr>
              <a:t>or</a:t>
            </a:r>
            <a:r>
              <a:rPr b="0" i="0" lang="en-US" sz="2400" u="none" strike="noStrike">
                <a:solidFill>
                  <a:srgbClr val="000000"/>
                </a:solidFill>
                <a:latin typeface="Calibri"/>
                <a:ea typeface="Calibri"/>
                <a:cs typeface="Calibri"/>
                <a:sym typeface="Calibri"/>
              </a:rPr>
              <a:t> Type 2 error.</a:t>
            </a:r>
            <a:endParaRPr b="0" i="0" sz="2400" u="none" strike="noStrike">
              <a:solidFill>
                <a:srgbClr val="000000"/>
              </a:solidFill>
              <a:latin typeface="Arial"/>
              <a:ea typeface="Arial"/>
              <a:cs typeface="Arial"/>
              <a:sym typeface="Arial"/>
            </a:endParaRPr>
          </a:p>
          <a:p>
            <a:pPr indent="0" lvl="0" marL="0" rtl="0" algn="l">
              <a:lnSpc>
                <a:spcPct val="100000"/>
              </a:lnSpc>
              <a:spcBef>
                <a:spcPts val="400"/>
              </a:spcBef>
              <a:spcAft>
                <a:spcPts val="0"/>
              </a:spcAft>
              <a:buClr>
                <a:schemeClr val="dk1"/>
              </a:buClr>
              <a:buSzPts val="2000"/>
              <a:buNone/>
            </a:pPr>
            <a:r>
              <a:t/>
            </a:r>
            <a:endParaRPr sz="2400"/>
          </a:p>
          <a:p>
            <a:pPr indent="-215900" lvl="0" marL="342900" rtl="0" algn="l">
              <a:lnSpc>
                <a:spcPct val="100000"/>
              </a:lnSpc>
              <a:spcBef>
                <a:spcPts val="400"/>
              </a:spcBef>
              <a:spcAft>
                <a:spcPts val="0"/>
              </a:spcAft>
              <a:buClr>
                <a:schemeClr val="dk1"/>
              </a:buClr>
              <a:buSzPts val="2000"/>
              <a:buNone/>
            </a:pPr>
            <a:r>
              <a:t/>
            </a:r>
            <a:endParaRPr sz="2400"/>
          </a:p>
        </p:txBody>
      </p:sp>
      <p:sp>
        <p:nvSpPr>
          <p:cNvPr id="708" name="Google Shape;708;p6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09" name="Google Shape;709;p6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710" name="Google Shape;710;p67"/>
          <p:cNvSpPr txBox="1"/>
          <p:nvPr/>
        </p:nvSpPr>
        <p:spPr>
          <a:xfrm>
            <a:off x="2286000" y="249134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11" name="Google Shape;711;p67"/>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fa2dc849d1_0_21"/>
          <p:cNvSpPr txBox="1"/>
          <p:nvPr>
            <p:ph type="title"/>
          </p:nvPr>
        </p:nvSpPr>
        <p:spPr>
          <a:xfrm>
            <a:off x="457200" y="133350"/>
            <a:ext cx="64128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000"/>
              </a:spcAft>
              <a:buClr>
                <a:schemeClr val="dk1"/>
              </a:buClr>
              <a:buSzPts val="1100"/>
              <a:buFont typeface="Arial"/>
              <a:buNone/>
            </a:pPr>
            <a:r>
              <a:rPr lang="en-US">
                <a:solidFill>
                  <a:schemeClr val="accent1"/>
                </a:solidFill>
              </a:rPr>
              <a:t>Type I and Type II Error</a:t>
            </a:r>
            <a:endParaRPr>
              <a:solidFill>
                <a:schemeClr val="accent1"/>
              </a:solidFill>
            </a:endParaRPr>
          </a:p>
        </p:txBody>
      </p:sp>
      <p:sp>
        <p:nvSpPr>
          <p:cNvPr id="717" name="Google Shape;717;gfa2dc849d1_0_21"/>
          <p:cNvSpPr txBox="1"/>
          <p:nvPr>
            <p:ph idx="1" type="body"/>
          </p:nvPr>
        </p:nvSpPr>
        <p:spPr>
          <a:xfrm>
            <a:off x="133475" y="844513"/>
            <a:ext cx="8553300" cy="37557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0"/>
              </a:spcBef>
              <a:spcAft>
                <a:spcPts val="1000"/>
              </a:spcAft>
              <a:buSzPts val="1800"/>
              <a:buNone/>
            </a:pPr>
            <a:r>
              <a:t/>
            </a:r>
            <a:endParaRPr sz="3100"/>
          </a:p>
        </p:txBody>
      </p:sp>
      <p:sp>
        <p:nvSpPr>
          <p:cNvPr id="718" name="Google Shape;718;gfa2dc849d1_0_2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19" name="Google Shape;719;gfa2dc849d1_0_21"/>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20" name="Google Shape;720;gfa2dc849d1_0_21"/>
          <p:cNvPicPr preferRelativeResize="0"/>
          <p:nvPr/>
        </p:nvPicPr>
        <p:blipFill rotWithShape="1">
          <a:blip r:embed="rId3">
            <a:alphaModFix/>
          </a:blip>
          <a:srcRect b="0" l="0" r="0" t="0"/>
          <a:stretch/>
        </p:blipFill>
        <p:spPr>
          <a:xfrm>
            <a:off x="558175" y="990375"/>
            <a:ext cx="7251300" cy="3067475"/>
          </a:xfrm>
          <a:prstGeom prst="rect">
            <a:avLst/>
          </a:prstGeom>
          <a:noFill/>
          <a:ln>
            <a:noFill/>
          </a:ln>
        </p:spPr>
      </p:pic>
      <p:pic>
        <p:nvPicPr>
          <p:cNvPr id="721" name="Google Shape;721;gfa2dc849d1_0_21"/>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cf1c9e0e0_0_8"/>
          <p:cNvSpPr txBox="1"/>
          <p:nvPr>
            <p:ph type="title"/>
          </p:nvPr>
        </p:nvSpPr>
        <p:spPr>
          <a:xfrm>
            <a:off x="457200" y="133350"/>
            <a:ext cx="5791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Definition to Basic terms</a:t>
            </a:r>
            <a:endParaRPr/>
          </a:p>
        </p:txBody>
      </p:sp>
      <p:sp>
        <p:nvSpPr>
          <p:cNvPr id="164" name="Google Shape;164;gfcf1c9e0e0_0_8"/>
          <p:cNvSpPr txBox="1"/>
          <p:nvPr>
            <p:ph idx="1" type="body"/>
          </p:nvPr>
        </p:nvSpPr>
        <p:spPr>
          <a:xfrm>
            <a:off x="304800" y="819150"/>
            <a:ext cx="8610600" cy="385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Data (plural)</a:t>
            </a:r>
            <a:r>
              <a:rPr lang="en-US" sz="1800">
                <a:solidFill>
                  <a:srgbClr val="0070C0"/>
                </a:solidFill>
              </a:rPr>
              <a:t>: </a:t>
            </a:r>
            <a:r>
              <a:rPr lang="en-US" sz="1800"/>
              <a:t>The set of values collected for the variable from each of the elements belonging to the sample.</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Random Variable</a:t>
            </a:r>
            <a:r>
              <a:rPr lang="en-US" sz="1800">
                <a:solidFill>
                  <a:srgbClr val="0070C0"/>
                </a:solidFill>
              </a:rPr>
              <a:t>:</a:t>
            </a:r>
            <a:r>
              <a:rPr lang="en-US" sz="1800"/>
              <a:t>Variable are placeholder where you can store anything.It can number,or string,sentences.</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Experiment</a:t>
            </a:r>
            <a:r>
              <a:rPr lang="en-US" sz="1800">
                <a:solidFill>
                  <a:srgbClr val="0070C0"/>
                </a:solidFill>
              </a:rPr>
              <a:t>: </a:t>
            </a:r>
            <a:r>
              <a:rPr lang="en-US" sz="1800"/>
              <a:t>A planned activity whose results yield a set of data.</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Parameter</a:t>
            </a:r>
            <a:r>
              <a:rPr lang="en-US" sz="1800">
                <a:solidFill>
                  <a:srgbClr val="0070C0"/>
                </a:solidFill>
              </a:rPr>
              <a:t>: </a:t>
            </a:r>
            <a:r>
              <a:rPr lang="en-US" sz="1800"/>
              <a:t>A numerical value summarizing all the data of an entire population.</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Statistic</a:t>
            </a:r>
            <a:r>
              <a:rPr lang="en-US" sz="1800">
                <a:solidFill>
                  <a:srgbClr val="0070C0"/>
                </a:solidFill>
              </a:rPr>
              <a:t>: </a:t>
            </a:r>
            <a:r>
              <a:rPr lang="en-US" sz="1800"/>
              <a:t>A numerical value summarizing the sample data.</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20"/>
              </a:spcBef>
              <a:spcAft>
                <a:spcPts val="0"/>
              </a:spcAft>
              <a:buClr>
                <a:schemeClr val="dk1"/>
              </a:buClr>
              <a:buSzPts val="1600"/>
              <a:buFont typeface="Calibri"/>
              <a:buNone/>
            </a:pPr>
            <a:r>
              <a:t/>
            </a:r>
            <a:endParaRPr sz="1600"/>
          </a:p>
        </p:txBody>
      </p:sp>
      <p:sp>
        <p:nvSpPr>
          <p:cNvPr id="165" name="Google Shape;165;gfcf1c9e0e0_0_8"/>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66" name="Google Shape;166;gfcf1c9e0e0_0_8"/>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67" name="Google Shape;167;gfcf1c9e0e0_0_8"/>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Critical Region</a:t>
            </a:r>
            <a:endParaRPr>
              <a:solidFill>
                <a:srgbClr val="0070C0"/>
              </a:solidFill>
            </a:endParaRPr>
          </a:p>
        </p:txBody>
      </p:sp>
      <p:sp>
        <p:nvSpPr>
          <p:cNvPr id="727" name="Google Shape;727;p58"/>
          <p:cNvSpPr txBox="1"/>
          <p:nvPr>
            <p:ph idx="1" type="body"/>
          </p:nvPr>
        </p:nvSpPr>
        <p:spPr>
          <a:xfrm>
            <a:off x="168536" y="742949"/>
            <a:ext cx="4403464" cy="4107657"/>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t/>
            </a:r>
            <a:endParaRPr sz="1500"/>
          </a:p>
          <a:p>
            <a:pPr indent="-342900" lvl="0" marL="342900" rtl="0" algn="l">
              <a:lnSpc>
                <a:spcPct val="115000"/>
              </a:lnSpc>
              <a:spcBef>
                <a:spcPts val="1000"/>
              </a:spcBef>
              <a:spcAft>
                <a:spcPts val="0"/>
              </a:spcAft>
              <a:buSzPts val="1800"/>
              <a:buChar char="•"/>
            </a:pPr>
            <a:r>
              <a:rPr lang="en-US" sz="1500"/>
              <a:t>The critical region is that region in the sample space in which if the calculated value lies then we reject the null hypothesis.</a:t>
            </a:r>
            <a:endParaRPr sz="1500"/>
          </a:p>
          <a:p>
            <a:pPr indent="-323850" lvl="0" marL="342900" rtl="0" algn="l">
              <a:lnSpc>
                <a:spcPct val="115000"/>
              </a:lnSpc>
              <a:spcBef>
                <a:spcPts val="1000"/>
              </a:spcBef>
              <a:spcAft>
                <a:spcPts val="0"/>
              </a:spcAft>
              <a:buSzPts val="1500"/>
              <a:buChar char="•"/>
            </a:pPr>
            <a:r>
              <a:rPr lang="en-US" sz="1500"/>
              <a:t>The critical region lies in one tail or two tails on the probability distribution curve according to the alternative hypothesis.</a:t>
            </a:r>
            <a:endParaRPr sz="1500"/>
          </a:p>
          <a:p>
            <a:pPr indent="-323850" lvl="0" marL="342900" rtl="0" algn="l">
              <a:lnSpc>
                <a:spcPct val="115000"/>
              </a:lnSpc>
              <a:spcBef>
                <a:spcPts val="1000"/>
              </a:spcBef>
              <a:spcAft>
                <a:spcPts val="0"/>
              </a:spcAft>
              <a:buSzPts val="1500"/>
              <a:buChar char="•"/>
            </a:pPr>
            <a:r>
              <a:rPr lang="en-US" sz="1500"/>
              <a:t> The value of critical region is denoted by α.</a:t>
            </a:r>
            <a:endParaRPr sz="1500"/>
          </a:p>
          <a:p>
            <a:pPr indent="-323850" lvl="0" marL="342900" rtl="0" algn="l">
              <a:lnSpc>
                <a:spcPct val="115000"/>
              </a:lnSpc>
              <a:spcBef>
                <a:spcPts val="1000"/>
              </a:spcBef>
              <a:spcAft>
                <a:spcPts val="0"/>
              </a:spcAft>
              <a:buSzPts val="1500"/>
              <a:buChar char="•"/>
            </a:pPr>
            <a:r>
              <a:rPr lang="en-US" sz="1500"/>
              <a:t>It is known as level of significance. i.e what is passing criteria of test.</a:t>
            </a:r>
            <a:endParaRPr sz="1500"/>
          </a:p>
          <a:p>
            <a:pPr indent="0" lvl="0" marL="342900" rtl="0" algn="l">
              <a:lnSpc>
                <a:spcPct val="115000"/>
              </a:lnSpc>
              <a:spcBef>
                <a:spcPts val="1000"/>
              </a:spcBef>
              <a:spcAft>
                <a:spcPts val="1000"/>
              </a:spcAft>
              <a:buSzPts val="1800"/>
              <a:buNone/>
            </a:pPr>
            <a:r>
              <a:t/>
            </a:r>
            <a:endParaRPr sz="1800"/>
          </a:p>
        </p:txBody>
      </p:sp>
      <p:sp>
        <p:nvSpPr>
          <p:cNvPr id="728" name="Google Shape;728;p5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29" name="Google Shape;729;p5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30" name="Google Shape;730;p58"/>
          <p:cNvPicPr preferRelativeResize="0"/>
          <p:nvPr/>
        </p:nvPicPr>
        <p:blipFill rotWithShape="1">
          <a:blip r:embed="rId3">
            <a:alphaModFix/>
          </a:blip>
          <a:srcRect b="0" l="0" r="0" t="0"/>
          <a:stretch/>
        </p:blipFill>
        <p:spPr>
          <a:xfrm>
            <a:off x="4724400" y="746528"/>
            <a:ext cx="4267200" cy="3916262"/>
          </a:xfrm>
          <a:prstGeom prst="rect">
            <a:avLst/>
          </a:prstGeom>
          <a:noFill/>
          <a:ln>
            <a:noFill/>
          </a:ln>
        </p:spPr>
      </p:pic>
      <p:pic>
        <p:nvPicPr>
          <p:cNvPr id="731" name="Google Shape;731;p58"/>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fa2dc849d1_0_39"/>
          <p:cNvSpPr txBox="1"/>
          <p:nvPr>
            <p:ph type="title"/>
          </p:nvPr>
        </p:nvSpPr>
        <p:spPr>
          <a:xfrm>
            <a:off x="457200" y="133350"/>
            <a:ext cx="5923500" cy="46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lang="en-US">
                <a:solidFill>
                  <a:srgbClr val="0070C0"/>
                </a:solidFill>
              </a:rPr>
              <a:t>Cases Of Critical Region</a:t>
            </a:r>
            <a:endParaRPr>
              <a:solidFill>
                <a:schemeClr val="dk2"/>
              </a:solidFill>
            </a:endParaRPr>
          </a:p>
        </p:txBody>
      </p:sp>
      <p:sp>
        <p:nvSpPr>
          <p:cNvPr id="737" name="Google Shape;737;gfa2dc849d1_0_39"/>
          <p:cNvSpPr txBox="1"/>
          <p:nvPr>
            <p:ph idx="1" type="body"/>
          </p:nvPr>
        </p:nvSpPr>
        <p:spPr>
          <a:xfrm>
            <a:off x="168536" y="742949"/>
            <a:ext cx="4403400" cy="4107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SzPct val="141176"/>
              <a:buNone/>
            </a:pPr>
            <a:r>
              <a:t/>
            </a:r>
            <a:endParaRPr sz="1500"/>
          </a:p>
          <a:p>
            <a:pPr indent="-309624" lvl="0" marL="342900" rtl="0" algn="l">
              <a:lnSpc>
                <a:spcPct val="115000"/>
              </a:lnSpc>
              <a:spcBef>
                <a:spcPts val="1000"/>
              </a:spcBef>
              <a:spcAft>
                <a:spcPts val="0"/>
              </a:spcAft>
              <a:buSzPct val="100000"/>
              <a:buChar char="•"/>
            </a:pPr>
            <a:r>
              <a:rPr lang="en-US" sz="1500"/>
              <a:t>If the alternate hypothesis gives the alternate in both directions (less than and greater than) of the value of the parameter specified in null hypothesis, it is called Two-tailed test.</a:t>
            </a:r>
            <a:endParaRPr sz="1500"/>
          </a:p>
          <a:p>
            <a:pPr indent="0" lvl="0" marL="457200" rtl="0" algn="l">
              <a:lnSpc>
                <a:spcPct val="115000"/>
              </a:lnSpc>
              <a:spcBef>
                <a:spcPts val="1000"/>
              </a:spcBef>
              <a:spcAft>
                <a:spcPts val="0"/>
              </a:spcAft>
              <a:buSzPct val="129729"/>
              <a:buNone/>
            </a:pPr>
            <a:r>
              <a:rPr lang="en-US" sz="1500"/>
              <a:t>E.g. H0: mean= 100  —-&gt; H1: mean not equal to 100</a:t>
            </a:r>
            <a:endParaRPr sz="1500"/>
          </a:p>
          <a:p>
            <a:pPr indent="0" lvl="0" marL="457200" rtl="0" algn="l">
              <a:lnSpc>
                <a:spcPct val="115000"/>
              </a:lnSpc>
              <a:spcBef>
                <a:spcPts val="1000"/>
              </a:spcBef>
              <a:spcAft>
                <a:spcPts val="0"/>
              </a:spcAft>
              <a:buSzPct val="129729"/>
              <a:buNone/>
            </a:pPr>
            <a:r>
              <a:rPr lang="en-US" sz="1500"/>
              <a:t>Here according to H1, mean can be greater than or less than 100. This is an example of Two-tailed test.</a:t>
            </a:r>
            <a:endParaRPr sz="1500"/>
          </a:p>
          <a:p>
            <a:pPr indent="-309624" lvl="0" marL="342900" rtl="0" algn="l">
              <a:lnSpc>
                <a:spcPct val="115000"/>
              </a:lnSpc>
              <a:spcBef>
                <a:spcPts val="1000"/>
              </a:spcBef>
              <a:spcAft>
                <a:spcPts val="0"/>
              </a:spcAft>
              <a:buSzPct val="100000"/>
              <a:buChar char="•"/>
            </a:pPr>
            <a:r>
              <a:rPr lang="en-US" sz="1500"/>
              <a:t>If the alternate hypothesis gives the alternate in only one direction (either less than or greater than) of the value of the parameter specified in null hypothesis, it is called One-tailed test.</a:t>
            </a:r>
            <a:endParaRPr sz="1500"/>
          </a:p>
          <a:p>
            <a:pPr indent="0" lvl="0" marL="457200" rtl="0" algn="l">
              <a:lnSpc>
                <a:spcPct val="115000"/>
              </a:lnSpc>
              <a:spcBef>
                <a:spcPts val="1000"/>
              </a:spcBef>
              <a:spcAft>
                <a:spcPts val="0"/>
              </a:spcAft>
              <a:buSzPct val="129729"/>
              <a:buNone/>
            </a:pPr>
            <a:r>
              <a:rPr lang="en-US" sz="1500"/>
              <a:t>E.g. H0: mean&gt;=100   —-&gt;    H1:  mean&lt; 100</a:t>
            </a:r>
            <a:endParaRPr sz="1500"/>
          </a:p>
          <a:p>
            <a:pPr indent="0" lvl="0" marL="342900" rtl="0" algn="l">
              <a:lnSpc>
                <a:spcPct val="115000"/>
              </a:lnSpc>
              <a:spcBef>
                <a:spcPts val="1000"/>
              </a:spcBef>
              <a:spcAft>
                <a:spcPts val="1000"/>
              </a:spcAft>
              <a:buSzPct val="117647"/>
              <a:buNone/>
            </a:pPr>
            <a:r>
              <a:t/>
            </a:r>
            <a:endParaRPr sz="1800"/>
          </a:p>
        </p:txBody>
      </p:sp>
      <p:sp>
        <p:nvSpPr>
          <p:cNvPr id="738" name="Google Shape;738;gfa2dc849d1_0_39"/>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39" name="Google Shape;739;gfa2dc849d1_0_39"/>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40" name="Google Shape;740;gfa2dc849d1_0_39"/>
          <p:cNvPicPr preferRelativeResize="0"/>
          <p:nvPr/>
        </p:nvPicPr>
        <p:blipFill rotWithShape="1">
          <a:blip r:embed="rId3">
            <a:alphaModFix/>
          </a:blip>
          <a:srcRect b="0" l="0" r="0" t="0"/>
          <a:stretch/>
        </p:blipFill>
        <p:spPr>
          <a:xfrm>
            <a:off x="4724325" y="916572"/>
            <a:ext cx="4267275" cy="2567225"/>
          </a:xfrm>
          <a:prstGeom prst="rect">
            <a:avLst/>
          </a:prstGeom>
          <a:noFill/>
          <a:ln>
            <a:noFill/>
          </a:ln>
        </p:spPr>
      </p:pic>
      <p:pic>
        <p:nvPicPr>
          <p:cNvPr id="741" name="Google Shape;741;gfa2dc849d1_0_39"/>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
        <p:nvSpPr>
          <p:cNvPr id="742" name="Google Shape;742;gfa2dc849d1_0_39"/>
          <p:cNvSpPr txBox="1"/>
          <p:nvPr>
            <p:ph type="title"/>
          </p:nvPr>
        </p:nvSpPr>
        <p:spPr>
          <a:xfrm>
            <a:off x="5115450" y="3495975"/>
            <a:ext cx="3290700" cy="46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1" lang="en-US" sz="1600"/>
              <a:t>Three cases of Critical Region arise.</a:t>
            </a:r>
            <a:endParaRPr b="1"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fa2dc849d1_0_3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p –Value</a:t>
            </a:r>
            <a:endParaRPr>
              <a:solidFill>
                <a:srgbClr val="0070C0"/>
              </a:solidFill>
            </a:endParaRPr>
          </a:p>
        </p:txBody>
      </p:sp>
      <p:sp>
        <p:nvSpPr>
          <p:cNvPr id="748" name="Google Shape;748;gfa2dc849d1_0_30"/>
          <p:cNvSpPr txBox="1"/>
          <p:nvPr>
            <p:ph idx="1" type="body"/>
          </p:nvPr>
        </p:nvSpPr>
        <p:spPr>
          <a:xfrm>
            <a:off x="168536" y="742949"/>
            <a:ext cx="4403400" cy="4107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360"/>
              </a:spcBef>
              <a:spcAft>
                <a:spcPts val="0"/>
              </a:spcAft>
              <a:buClr>
                <a:schemeClr val="dk1"/>
              </a:buClr>
              <a:buSzPts val="1800"/>
              <a:buChar char="•"/>
            </a:pPr>
            <a:r>
              <a:rPr lang="en-US" sz="1800"/>
              <a:t>Since we know that passing value of a test can be 1% or 5%. But we must also know what are the test score and this test score is known as p- value.</a:t>
            </a:r>
            <a:endParaRPr sz="1800"/>
          </a:p>
          <a:p>
            <a:pPr indent="-342900" lvl="0" marL="342900" rtl="0" algn="l">
              <a:lnSpc>
                <a:spcPct val="100000"/>
              </a:lnSpc>
              <a:spcBef>
                <a:spcPts val="360"/>
              </a:spcBef>
              <a:spcAft>
                <a:spcPts val="0"/>
              </a:spcAft>
              <a:buSzPts val="1800"/>
              <a:buChar char="•"/>
            </a:pPr>
            <a:r>
              <a:rPr lang="en-US" sz="1800"/>
              <a:t>Technically p-value (probability value) is the smallest level of significance at which a null hypothesis can be rejected.</a:t>
            </a:r>
            <a:endParaRPr sz="1800"/>
          </a:p>
          <a:p>
            <a:pPr indent="-342900" lvl="0" marL="342900" rtl="0" algn="l">
              <a:lnSpc>
                <a:spcPct val="115000"/>
              </a:lnSpc>
              <a:spcBef>
                <a:spcPts val="0"/>
              </a:spcBef>
              <a:spcAft>
                <a:spcPts val="0"/>
              </a:spcAft>
              <a:buSzPts val="1800"/>
              <a:buChar char="•"/>
            </a:pPr>
            <a:r>
              <a:rPr lang="en-US" sz="1800"/>
              <a:t>If p-value is greater than alpha, we do not reject the null hypothesis.</a:t>
            </a:r>
            <a:endParaRPr sz="1800"/>
          </a:p>
          <a:p>
            <a:pPr indent="-342900" lvl="0" marL="342900" rtl="0" algn="l">
              <a:lnSpc>
                <a:spcPct val="115000"/>
              </a:lnSpc>
              <a:spcBef>
                <a:spcPts val="1000"/>
              </a:spcBef>
              <a:spcAft>
                <a:spcPts val="1000"/>
              </a:spcAft>
              <a:buSzPts val="1800"/>
              <a:buChar char="•"/>
            </a:pPr>
            <a:r>
              <a:rPr lang="en-US" sz="1800"/>
              <a:t>If p-value is smaller than alpha, we reject the null hypothesis.</a:t>
            </a:r>
            <a:endParaRPr sz="1800"/>
          </a:p>
        </p:txBody>
      </p:sp>
      <p:sp>
        <p:nvSpPr>
          <p:cNvPr id="749" name="Google Shape;749;gfa2dc849d1_0_3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50" name="Google Shape;750;gfa2dc849d1_0_3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s://upload.wikimedia.org/wikipedia/commons/thumb/3/3a/P-value_in_statistical_significance_testing.svg/800px-P-value_in_statistical_significance_testing.svg.png" id="751" name="Google Shape;751;gfa2dc849d1_0_30"/>
          <p:cNvPicPr preferRelativeResize="0"/>
          <p:nvPr/>
        </p:nvPicPr>
        <p:blipFill rotWithShape="1">
          <a:blip r:embed="rId3">
            <a:alphaModFix/>
          </a:blip>
          <a:srcRect b="0" l="0" r="0" t="39628"/>
          <a:stretch/>
        </p:blipFill>
        <p:spPr>
          <a:xfrm>
            <a:off x="4343400" y="1352550"/>
            <a:ext cx="4643476" cy="2838451"/>
          </a:xfrm>
          <a:prstGeom prst="rect">
            <a:avLst/>
          </a:prstGeom>
          <a:noFill/>
          <a:ln>
            <a:noFill/>
          </a:ln>
        </p:spPr>
      </p:pic>
      <p:pic>
        <p:nvPicPr>
          <p:cNvPr id="752" name="Google Shape;752;gfa2dc849d1_0_30"/>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9"/>
          <p:cNvSpPr txBox="1"/>
          <p:nvPr>
            <p:ph type="title"/>
          </p:nvPr>
        </p:nvSpPr>
        <p:spPr>
          <a:xfrm>
            <a:off x="228600" y="88106"/>
            <a:ext cx="68580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Calibri"/>
              <a:buNone/>
            </a:pPr>
            <a:r>
              <a:rPr lang="en-US" sz="2800">
                <a:solidFill>
                  <a:srgbClr val="0070C0"/>
                </a:solidFill>
              </a:rPr>
              <a:t>Process of Hypothesis Testing</a:t>
            </a:r>
            <a:endParaRPr>
              <a:solidFill>
                <a:srgbClr val="0070C0"/>
              </a:solidFill>
            </a:endParaRPr>
          </a:p>
        </p:txBody>
      </p:sp>
      <p:sp>
        <p:nvSpPr>
          <p:cNvPr id="758" name="Google Shape;758;p59"/>
          <p:cNvSpPr txBox="1"/>
          <p:nvPr>
            <p:ph idx="1" type="body"/>
          </p:nvPr>
        </p:nvSpPr>
        <p:spPr>
          <a:xfrm>
            <a:off x="119050" y="808600"/>
            <a:ext cx="3840900" cy="4041900"/>
          </a:xfrm>
          <a:prstGeom prst="rect">
            <a:avLst/>
          </a:prstGeom>
          <a:noFill/>
          <a:ln>
            <a:noFill/>
          </a:ln>
        </p:spPr>
        <p:txBody>
          <a:bodyPr anchorCtr="0" anchor="t" bIns="45700" lIns="91425" spcFirstLastPara="1" rIns="91425" wrap="square" tIns="45700">
            <a:normAutofit fontScale="92500" lnSpcReduction="20000"/>
          </a:bodyPr>
          <a:lstStyle/>
          <a:p>
            <a:pPr indent="-374684" lvl="0" marL="457200" rtl="0" algn="l">
              <a:lnSpc>
                <a:spcPct val="100000"/>
              </a:lnSpc>
              <a:spcBef>
                <a:spcPts val="0"/>
              </a:spcBef>
              <a:spcAft>
                <a:spcPts val="0"/>
              </a:spcAft>
              <a:buSzPct val="108107"/>
              <a:buAutoNum type="arabicPeriod"/>
            </a:pPr>
            <a:r>
              <a:rPr lang="en-US" sz="2300"/>
              <a:t>Set up Null hypothesis and Alternate hypothesis.</a:t>
            </a:r>
            <a:endParaRPr sz="2300"/>
          </a:p>
          <a:p>
            <a:pPr indent="-374684" lvl="0" marL="457200" rtl="0" algn="l">
              <a:lnSpc>
                <a:spcPct val="100000"/>
              </a:lnSpc>
              <a:spcBef>
                <a:spcPts val="0"/>
              </a:spcBef>
              <a:spcAft>
                <a:spcPts val="0"/>
              </a:spcAft>
              <a:buSzPct val="108107"/>
              <a:buAutoNum type="arabicPeriod"/>
            </a:pPr>
            <a:r>
              <a:rPr lang="en-US" sz="2300"/>
              <a:t>Decide the level of significance (1% or 5%).</a:t>
            </a:r>
            <a:endParaRPr sz="2300"/>
          </a:p>
          <a:p>
            <a:pPr indent="-374684" lvl="0" marL="457200" rtl="0" algn="l">
              <a:lnSpc>
                <a:spcPct val="100000"/>
              </a:lnSpc>
              <a:spcBef>
                <a:spcPts val="0"/>
              </a:spcBef>
              <a:spcAft>
                <a:spcPts val="0"/>
              </a:spcAft>
              <a:buSzPct val="108107"/>
              <a:buAutoNum type="arabicPeriod"/>
            </a:pPr>
            <a:r>
              <a:rPr lang="en-US" sz="2300"/>
              <a:t>Select the test as per requirement.</a:t>
            </a:r>
            <a:endParaRPr sz="2300"/>
          </a:p>
          <a:p>
            <a:pPr indent="-374684" lvl="0" marL="457200" rtl="0" algn="l">
              <a:lnSpc>
                <a:spcPct val="100000"/>
              </a:lnSpc>
              <a:spcBef>
                <a:spcPts val="0"/>
              </a:spcBef>
              <a:spcAft>
                <a:spcPts val="0"/>
              </a:spcAft>
              <a:buSzPct val="108107"/>
              <a:buAutoNum type="arabicPeriod"/>
            </a:pPr>
            <a:r>
              <a:rPr lang="en-US" sz="2300"/>
              <a:t>Calculate the p-value.</a:t>
            </a:r>
            <a:endParaRPr sz="2300"/>
          </a:p>
          <a:p>
            <a:pPr indent="-374684" lvl="0" marL="457200" rtl="0" algn="l">
              <a:lnSpc>
                <a:spcPct val="100000"/>
              </a:lnSpc>
              <a:spcBef>
                <a:spcPts val="0"/>
              </a:spcBef>
              <a:spcAft>
                <a:spcPts val="0"/>
              </a:spcAft>
              <a:buSzPct val="108107"/>
              <a:buAutoNum type="arabicPeriod"/>
            </a:pPr>
            <a:r>
              <a:rPr lang="en-US" sz="2300"/>
              <a:t>If p-value less than level of significance, reject the null hypothesis.</a:t>
            </a:r>
            <a:endParaRPr sz="2300"/>
          </a:p>
          <a:p>
            <a:pPr indent="-374684" lvl="0" marL="457200" rtl="0" algn="l">
              <a:lnSpc>
                <a:spcPct val="100000"/>
              </a:lnSpc>
              <a:spcBef>
                <a:spcPts val="0"/>
              </a:spcBef>
              <a:spcAft>
                <a:spcPts val="0"/>
              </a:spcAft>
              <a:buSzPct val="108107"/>
              <a:buAutoNum type="arabicPeriod"/>
            </a:pPr>
            <a:r>
              <a:rPr lang="en-US" sz="2300"/>
              <a:t>If p-value more than level of significance, accept the null hypothesis.</a:t>
            </a:r>
            <a:endParaRPr sz="2300"/>
          </a:p>
          <a:p>
            <a:pPr indent="0" lvl="0" marL="457200" rtl="0" algn="l">
              <a:lnSpc>
                <a:spcPct val="100000"/>
              </a:lnSpc>
              <a:spcBef>
                <a:spcPts val="0"/>
              </a:spcBef>
              <a:spcAft>
                <a:spcPts val="0"/>
              </a:spcAft>
              <a:buSzPct val="129729"/>
              <a:buNone/>
            </a:pPr>
            <a:r>
              <a:t/>
            </a:r>
            <a:endParaRPr sz="1500"/>
          </a:p>
        </p:txBody>
      </p:sp>
      <p:sp>
        <p:nvSpPr>
          <p:cNvPr id="759" name="Google Shape;759;p5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60" name="Google Shape;760;p59"/>
          <p:cNvSpPr txBox="1"/>
          <p:nvPr>
            <p:ph idx="12" type="sldNum"/>
          </p:nvPr>
        </p:nvSpPr>
        <p:spPr>
          <a:xfrm>
            <a:off x="8610600" y="4850606"/>
            <a:ext cx="533400" cy="29289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Screen Shot 2014-03-10 at 3.06.05 PM.png" id="761" name="Google Shape;761;p59"/>
          <p:cNvPicPr preferRelativeResize="0"/>
          <p:nvPr/>
        </p:nvPicPr>
        <p:blipFill rotWithShape="1">
          <a:blip r:embed="rId3">
            <a:alphaModFix/>
          </a:blip>
          <a:srcRect b="0" l="0" r="0" t="0"/>
          <a:stretch/>
        </p:blipFill>
        <p:spPr>
          <a:xfrm>
            <a:off x="4132400" y="984588"/>
            <a:ext cx="4748600" cy="3067525"/>
          </a:xfrm>
          <a:prstGeom prst="rect">
            <a:avLst/>
          </a:prstGeom>
          <a:noFill/>
          <a:ln>
            <a:noFill/>
          </a:ln>
        </p:spPr>
      </p:pic>
      <p:pic>
        <p:nvPicPr>
          <p:cNvPr id="762" name="Google Shape;762;p59"/>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4"/>
          <p:cNvSpPr txBox="1"/>
          <p:nvPr>
            <p:ph type="title"/>
          </p:nvPr>
        </p:nvSpPr>
        <p:spPr>
          <a:xfrm>
            <a:off x="106775" y="177875"/>
            <a:ext cx="53706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Types of Hypothesis Tests</a:t>
            </a:r>
            <a:endParaRPr>
              <a:solidFill>
                <a:srgbClr val="0070C0"/>
              </a:solidFill>
            </a:endParaRPr>
          </a:p>
        </p:txBody>
      </p:sp>
      <p:sp>
        <p:nvSpPr>
          <p:cNvPr id="768" name="Google Shape;768;p6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0"/>
              </a:spcBef>
              <a:spcAft>
                <a:spcPts val="0"/>
              </a:spcAft>
              <a:buClr>
                <a:schemeClr val="dk1"/>
              </a:buClr>
              <a:buSzPts val="3000"/>
              <a:buChar char="•"/>
            </a:pPr>
            <a:r>
              <a:rPr lang="en-US" sz="3000">
                <a:solidFill>
                  <a:schemeClr val="accent6"/>
                </a:solidFill>
              </a:rPr>
              <a:t>Parametric Tests:-</a:t>
            </a:r>
            <a:r>
              <a:rPr lang="en-US" sz="3000"/>
              <a:t>Those test which considers the shape of distribution of sample.</a:t>
            </a:r>
            <a:endParaRPr sz="3000"/>
          </a:p>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Non – Parametric Tests:-</a:t>
            </a:r>
            <a:r>
              <a:rPr lang="en-US" sz="3000"/>
              <a:t>Those test which do not considers the shape of distribution of sample.</a:t>
            </a:r>
            <a:endParaRPr sz="3000"/>
          </a:p>
        </p:txBody>
      </p:sp>
      <p:sp>
        <p:nvSpPr>
          <p:cNvPr id="769" name="Google Shape;769;p6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70" name="Google Shape;770;p6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71" name="Google Shape;771;p64"/>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9"/>
          <p:cNvSpPr txBox="1"/>
          <p:nvPr>
            <p:ph type="title"/>
          </p:nvPr>
        </p:nvSpPr>
        <p:spPr>
          <a:xfrm>
            <a:off x="106775" y="177875"/>
            <a:ext cx="6468196"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Applications of Hypothesis Testing</a:t>
            </a:r>
            <a:endParaRPr>
              <a:solidFill>
                <a:srgbClr val="0070C0"/>
              </a:solidFill>
            </a:endParaRPr>
          </a:p>
        </p:txBody>
      </p:sp>
      <p:sp>
        <p:nvSpPr>
          <p:cNvPr id="777" name="Google Shape;777;p4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Feature Selection</a:t>
            </a:r>
            <a:endParaRPr sz="3000"/>
          </a:p>
          <a:p>
            <a:pPr indent="-330200" lvl="0" marL="342900" rtl="0" algn="l">
              <a:lnSpc>
                <a:spcPct val="100000"/>
              </a:lnSpc>
              <a:spcBef>
                <a:spcPts val="640"/>
              </a:spcBef>
              <a:spcAft>
                <a:spcPts val="0"/>
              </a:spcAft>
              <a:buSzPts val="3000"/>
              <a:buChar char="•"/>
            </a:pPr>
            <a:r>
              <a:rPr lang="en-US" sz="3000">
                <a:solidFill>
                  <a:schemeClr val="accent6"/>
                </a:solidFill>
              </a:rPr>
              <a:t>Model Evaluation &amp; Selection</a:t>
            </a:r>
            <a:endParaRPr/>
          </a:p>
          <a:p>
            <a:pPr indent="-330200" lvl="0" marL="342900" rtl="0" algn="l">
              <a:lnSpc>
                <a:spcPct val="100000"/>
              </a:lnSpc>
              <a:spcBef>
                <a:spcPts val="640"/>
              </a:spcBef>
              <a:spcAft>
                <a:spcPts val="0"/>
              </a:spcAft>
              <a:buSzPts val="3000"/>
              <a:buChar char="•"/>
            </a:pPr>
            <a:r>
              <a:rPr lang="en-US" sz="3000">
                <a:solidFill>
                  <a:schemeClr val="accent6"/>
                </a:solidFill>
              </a:rPr>
              <a:t>Hyper Parameter Tuning</a:t>
            </a:r>
            <a:endParaRPr sz="3000"/>
          </a:p>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Anomaly Detection</a:t>
            </a:r>
            <a:endParaRPr sz="3000">
              <a:solidFill>
                <a:schemeClr val="accent6"/>
              </a:solidFill>
            </a:endParaRPr>
          </a:p>
        </p:txBody>
      </p:sp>
      <p:sp>
        <p:nvSpPr>
          <p:cNvPr id="778" name="Google Shape;778;p4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79" name="Google Shape;779;p4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80" name="Google Shape;780;p49"/>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5"/>
          <p:cNvSpPr txBox="1"/>
          <p:nvPr>
            <p:ph type="title"/>
          </p:nvPr>
        </p:nvSpPr>
        <p:spPr>
          <a:xfrm>
            <a:off x="457200" y="133350"/>
            <a:ext cx="55626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Hypothesis Tests:-Parametric</a:t>
            </a:r>
            <a:endParaRPr>
              <a:solidFill>
                <a:srgbClr val="538CD5"/>
              </a:solidFill>
            </a:endParaRPr>
          </a:p>
        </p:txBody>
      </p:sp>
      <p:sp>
        <p:nvSpPr>
          <p:cNvPr id="786" name="Google Shape;786;p6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419100" lvl="0" marL="457200" rtl="0" algn="l">
              <a:lnSpc>
                <a:spcPct val="100000"/>
              </a:lnSpc>
              <a:spcBef>
                <a:spcPts val="640"/>
              </a:spcBef>
              <a:spcAft>
                <a:spcPts val="0"/>
              </a:spcAft>
              <a:buSzPts val="3000"/>
              <a:buAutoNum type="arabicPeriod"/>
            </a:pPr>
            <a:r>
              <a:rPr lang="en-US" sz="3000"/>
              <a:t>Z test</a:t>
            </a:r>
            <a:endParaRPr sz="3000"/>
          </a:p>
          <a:p>
            <a:pPr indent="-419100" lvl="0" marL="457200" rtl="0" algn="l">
              <a:lnSpc>
                <a:spcPct val="100000"/>
              </a:lnSpc>
              <a:spcBef>
                <a:spcPts val="0"/>
              </a:spcBef>
              <a:spcAft>
                <a:spcPts val="0"/>
              </a:spcAft>
              <a:buSzPts val="3000"/>
              <a:buAutoNum type="arabicPeriod"/>
            </a:pPr>
            <a:r>
              <a:rPr lang="en-US" sz="3000"/>
              <a:t>T/Student’s T test</a:t>
            </a:r>
            <a:endParaRPr sz="3000"/>
          </a:p>
          <a:p>
            <a:pPr indent="-419100" lvl="0" marL="457200" rtl="0" algn="l">
              <a:lnSpc>
                <a:spcPct val="100000"/>
              </a:lnSpc>
              <a:spcBef>
                <a:spcPts val="0"/>
              </a:spcBef>
              <a:spcAft>
                <a:spcPts val="0"/>
              </a:spcAft>
              <a:buSzPts val="3000"/>
              <a:buAutoNum type="arabicPeriod"/>
            </a:pPr>
            <a:r>
              <a:rPr lang="en-US" sz="3000"/>
              <a:t>Paired t Test</a:t>
            </a:r>
            <a:endParaRPr sz="3000"/>
          </a:p>
          <a:p>
            <a:pPr indent="-419100" lvl="0" marL="457200" rtl="0" algn="l">
              <a:lnSpc>
                <a:spcPct val="100000"/>
              </a:lnSpc>
              <a:spcBef>
                <a:spcPts val="0"/>
              </a:spcBef>
              <a:spcAft>
                <a:spcPts val="0"/>
              </a:spcAft>
              <a:buSzPts val="3000"/>
              <a:buAutoNum type="arabicPeriod"/>
            </a:pPr>
            <a:r>
              <a:rPr lang="en-US" sz="3000"/>
              <a:t>One Way ANOVA</a:t>
            </a:r>
            <a:endParaRPr sz="3000"/>
          </a:p>
          <a:p>
            <a:pPr indent="-139700" lvl="0" marL="342900" rtl="0" algn="l">
              <a:lnSpc>
                <a:spcPct val="100000"/>
              </a:lnSpc>
              <a:spcBef>
                <a:spcPts val="640"/>
              </a:spcBef>
              <a:spcAft>
                <a:spcPts val="0"/>
              </a:spcAft>
              <a:buClr>
                <a:schemeClr val="dk1"/>
              </a:buClr>
              <a:buSzPts val="3200"/>
              <a:buNone/>
            </a:pPr>
            <a:r>
              <a:t/>
            </a:r>
            <a:endParaRPr/>
          </a:p>
        </p:txBody>
      </p:sp>
      <p:sp>
        <p:nvSpPr>
          <p:cNvPr id="787" name="Google Shape;787;p6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88" name="Google Shape;788;p6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89" name="Google Shape;789;p65"/>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6"/>
          <p:cNvSpPr txBox="1"/>
          <p:nvPr>
            <p:ph type="title"/>
          </p:nvPr>
        </p:nvSpPr>
        <p:spPr>
          <a:xfrm>
            <a:off x="35600" y="133350"/>
            <a:ext cx="68964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Hypothesis Tests:-Non Parametric</a:t>
            </a:r>
            <a:endParaRPr>
              <a:solidFill>
                <a:srgbClr val="538CD5"/>
              </a:solidFill>
            </a:endParaRPr>
          </a:p>
        </p:txBody>
      </p:sp>
      <p:sp>
        <p:nvSpPr>
          <p:cNvPr id="795" name="Google Shape;795;p66"/>
          <p:cNvSpPr txBox="1"/>
          <p:nvPr>
            <p:ph idx="1" type="body"/>
          </p:nvPr>
        </p:nvSpPr>
        <p:spPr>
          <a:xfrm>
            <a:off x="115675" y="856638"/>
            <a:ext cx="8571000" cy="3738000"/>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0"/>
              </a:spcBef>
              <a:spcAft>
                <a:spcPts val="0"/>
              </a:spcAft>
              <a:buClr>
                <a:schemeClr val="dk1"/>
              </a:buClr>
              <a:buSzPts val="3000"/>
              <a:buAutoNum type="arabicPeriod"/>
            </a:pPr>
            <a:r>
              <a:rPr lang="en-US" sz="3000"/>
              <a:t>Chi Square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Mann-Whitney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Wilcoxon Signed-Rank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Kruskal-Wallis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Friedman’s ANOVA</a:t>
            </a:r>
            <a:endParaRPr sz="3000"/>
          </a:p>
          <a:p>
            <a:pPr indent="-139700" lvl="0" marL="342900" rtl="0" algn="l">
              <a:lnSpc>
                <a:spcPct val="100000"/>
              </a:lnSpc>
              <a:spcBef>
                <a:spcPts val="640"/>
              </a:spcBef>
              <a:spcAft>
                <a:spcPts val="0"/>
              </a:spcAft>
              <a:buClr>
                <a:schemeClr val="dk1"/>
              </a:buClr>
              <a:buSzPts val="3200"/>
              <a:buNone/>
            </a:pPr>
            <a:r>
              <a:t/>
            </a:r>
            <a:endParaRPr/>
          </a:p>
        </p:txBody>
      </p:sp>
      <p:sp>
        <p:nvSpPr>
          <p:cNvPr id="796" name="Google Shape;796;p6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97" name="Google Shape;797;p6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98" name="Google Shape;798;p66"/>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4"/>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
        <p:nvSpPr>
          <p:cNvPr id="804" name="Google Shape;804;p74"/>
          <p:cNvSpPr txBox="1"/>
          <p:nvPr>
            <p:ph idx="1" type="body"/>
          </p:nvPr>
        </p:nvSpPr>
        <p:spPr>
          <a:xfrm>
            <a:off x="381000" y="845939"/>
            <a:ext cx="8534400" cy="2183011"/>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8108"/>
              <a:buChar char="•"/>
            </a:pPr>
            <a:r>
              <a:rPr lang="en-US" sz="2400"/>
              <a:t>A t-test is an analysis of two populations means through the use of statistical examination; a t-test with two samples is commonly used with small sample sizes, testing the difference between the samples when the variances of two normal distributions are not known.</a:t>
            </a:r>
            <a:endParaRPr/>
          </a:p>
          <a:p>
            <a:pPr indent="-342900" lvl="0" marL="342900" rtl="0" algn="l">
              <a:lnSpc>
                <a:spcPct val="100000"/>
              </a:lnSpc>
              <a:spcBef>
                <a:spcPts val="0"/>
              </a:spcBef>
              <a:spcAft>
                <a:spcPts val="0"/>
              </a:spcAft>
              <a:buClr>
                <a:schemeClr val="dk1"/>
              </a:buClr>
              <a:buSzPct val="108108"/>
              <a:buChar char="•"/>
            </a:pPr>
            <a:r>
              <a:rPr lang="en-US" sz="2400"/>
              <a:t>This helps in finding the association between Categorical and Continuous features.</a:t>
            </a:r>
            <a:endParaRPr/>
          </a:p>
        </p:txBody>
      </p:sp>
      <p:sp>
        <p:nvSpPr>
          <p:cNvPr id="805" name="Google Shape;805;p7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06" name="Google Shape;806;p7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07" name="Google Shape;807;p74"/>
          <p:cNvPicPr preferRelativeResize="0"/>
          <p:nvPr/>
        </p:nvPicPr>
        <p:blipFill rotWithShape="1">
          <a:blip r:embed="rId3">
            <a:alphaModFix/>
          </a:blip>
          <a:srcRect b="0" l="0" r="0" t="0"/>
          <a:stretch/>
        </p:blipFill>
        <p:spPr>
          <a:xfrm>
            <a:off x="990600" y="3181350"/>
            <a:ext cx="1854200" cy="970558"/>
          </a:xfrm>
          <a:prstGeom prst="rect">
            <a:avLst/>
          </a:prstGeom>
          <a:noFill/>
          <a:ln>
            <a:noFill/>
          </a:ln>
        </p:spPr>
      </p:pic>
      <p:sp>
        <p:nvSpPr>
          <p:cNvPr id="808" name="Google Shape;808;p74"/>
          <p:cNvSpPr txBox="1"/>
          <p:nvPr/>
        </p:nvSpPr>
        <p:spPr>
          <a:xfrm>
            <a:off x="3962400" y="3028950"/>
            <a:ext cx="3326936"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-&gt; Mean of sample 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μ  -&gt; Mean of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 -&gt; Standard deviation of sample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 -&gt; Sample 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09" name="Google Shape;809;p7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15" name="Google Shape;815;p50"/>
          <p:cNvPicPr preferRelativeResize="0"/>
          <p:nvPr/>
        </p:nvPicPr>
        <p:blipFill rotWithShape="1">
          <a:blip r:embed="rId3">
            <a:alphaModFix/>
          </a:blip>
          <a:srcRect b="0" l="0" r="0" t="0"/>
          <a:stretch/>
        </p:blipFill>
        <p:spPr>
          <a:xfrm>
            <a:off x="2189481" y="811371"/>
            <a:ext cx="4765037" cy="3717086"/>
          </a:xfrm>
          <a:prstGeom prst="rect">
            <a:avLst/>
          </a:prstGeom>
          <a:noFill/>
          <a:ln>
            <a:noFill/>
          </a:ln>
        </p:spPr>
      </p:pic>
      <p:pic>
        <p:nvPicPr>
          <p:cNvPr id="816" name="Google Shape;816;p50"/>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
        <p:nvSpPr>
          <p:cNvPr id="817" name="Google Shape;817;p5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18" name="Google Shape;818;p5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a:t>
            </a:r>
            <a:endParaRPr>
              <a:solidFill>
                <a:srgbClr val="538CD5"/>
              </a:solidFill>
            </a:endParaRPr>
          </a:p>
        </p:txBody>
      </p:sp>
      <p:sp>
        <p:nvSpPr>
          <p:cNvPr id="173" name="Google Shape;173;p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174" name="Google Shape;174;p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75" name="Google Shape;175;p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76" name="Google Shape;176;p8"/>
          <p:cNvPicPr preferRelativeResize="0"/>
          <p:nvPr/>
        </p:nvPicPr>
        <p:blipFill rotWithShape="1">
          <a:blip r:embed="rId3">
            <a:alphaModFix/>
          </a:blip>
          <a:srcRect b="10651" l="0" r="0" t="10651"/>
          <a:stretch/>
        </p:blipFill>
        <p:spPr>
          <a:xfrm>
            <a:off x="-4011" y="686394"/>
            <a:ext cx="9144000" cy="4045746"/>
          </a:xfrm>
          <a:prstGeom prst="rect">
            <a:avLst/>
          </a:prstGeom>
          <a:noFill/>
          <a:ln>
            <a:noFill/>
          </a:ln>
        </p:spPr>
      </p:pic>
      <p:pic>
        <p:nvPicPr>
          <p:cNvPr id="177" name="Google Shape;177;p8"/>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24" name="Google Shape;824;p60"/>
          <p:cNvPicPr preferRelativeResize="0"/>
          <p:nvPr/>
        </p:nvPicPr>
        <p:blipFill rotWithShape="1">
          <a:blip r:embed="rId3">
            <a:alphaModFix/>
          </a:blip>
          <a:srcRect b="0" l="0" r="0" t="0"/>
          <a:stretch/>
        </p:blipFill>
        <p:spPr>
          <a:xfrm>
            <a:off x="152400" y="842702"/>
            <a:ext cx="1714535" cy="3458096"/>
          </a:xfrm>
          <a:prstGeom prst="rect">
            <a:avLst/>
          </a:prstGeom>
          <a:noFill/>
          <a:ln>
            <a:noFill/>
          </a:ln>
        </p:spPr>
      </p:pic>
      <p:pic>
        <p:nvPicPr>
          <p:cNvPr id="825" name="Google Shape;825;p60"/>
          <p:cNvPicPr preferRelativeResize="0"/>
          <p:nvPr/>
        </p:nvPicPr>
        <p:blipFill rotWithShape="1">
          <a:blip r:embed="rId4">
            <a:alphaModFix/>
          </a:blip>
          <a:srcRect b="0" l="0" r="0" t="0"/>
          <a:stretch/>
        </p:blipFill>
        <p:spPr>
          <a:xfrm>
            <a:off x="1866935" y="921657"/>
            <a:ext cx="2784529" cy="2612167"/>
          </a:xfrm>
          <a:prstGeom prst="rect">
            <a:avLst/>
          </a:prstGeom>
          <a:noFill/>
          <a:ln>
            <a:noFill/>
          </a:ln>
        </p:spPr>
      </p:pic>
      <p:sp>
        <p:nvSpPr>
          <p:cNvPr id="826" name="Google Shape;826;p60"/>
          <p:cNvSpPr txBox="1"/>
          <p:nvPr/>
        </p:nvSpPr>
        <p:spPr>
          <a:xfrm>
            <a:off x="4789714" y="761999"/>
            <a:ext cx="4340136" cy="3877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T-Test helps to determine whether there is a statistically significant difference in the average salaries between these two groups.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H0: There is no significant difference between two groups.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Female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Mean=10,70,000  SD=3,95,995.81</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Male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Mean=9,02,000 SD=7,52,807.45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T-Statistics = 4.24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P-Value = 0.001 (From T-Table)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74151"/>
                </a:solidFill>
                <a:latin typeface="Arial"/>
                <a:ea typeface="Arial"/>
                <a:cs typeface="Arial"/>
                <a:sym typeface="Arial"/>
              </a:rPr>
              <a:t>There is a significant difference in salaries between the two groups.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27" name="Google Shape;827;p60"/>
          <p:cNvPicPr preferRelativeResize="0"/>
          <p:nvPr/>
        </p:nvPicPr>
        <p:blipFill rotWithShape="1">
          <a:blip r:embed="rId5">
            <a:alphaModFix/>
          </a:blip>
          <a:srcRect b="0" l="0" r="0" t="0"/>
          <a:stretch/>
        </p:blipFill>
        <p:spPr>
          <a:xfrm>
            <a:off x="2801225" y="3825397"/>
            <a:ext cx="1988489" cy="891746"/>
          </a:xfrm>
          <a:prstGeom prst="rect">
            <a:avLst/>
          </a:prstGeom>
          <a:noFill/>
          <a:ln>
            <a:noFill/>
          </a:ln>
        </p:spPr>
      </p:pic>
      <p:pic>
        <p:nvPicPr>
          <p:cNvPr id="828" name="Google Shape;828;p60"/>
          <p:cNvPicPr preferRelativeResize="0"/>
          <p:nvPr/>
        </p:nvPicPr>
        <p:blipFill rotWithShape="1">
          <a:blip r:embed="rId6">
            <a:alphaModFix/>
          </a:blip>
          <a:srcRect b="0" l="0" r="0" t="0"/>
          <a:stretch/>
        </p:blipFill>
        <p:spPr>
          <a:xfrm>
            <a:off x="0" y="4887966"/>
            <a:ext cx="1016236" cy="273850"/>
          </a:xfrm>
          <a:prstGeom prst="rect">
            <a:avLst/>
          </a:prstGeom>
          <a:noFill/>
          <a:ln>
            <a:noFill/>
          </a:ln>
        </p:spPr>
      </p:pic>
      <p:sp>
        <p:nvSpPr>
          <p:cNvPr id="829" name="Google Shape;829;p6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30" name="Google Shape;830;p6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Paired T-test</a:t>
            </a:r>
            <a:endParaRPr>
              <a:solidFill>
                <a:srgbClr val="0070C0"/>
              </a:solidFill>
            </a:endParaRPr>
          </a:p>
        </p:txBody>
      </p:sp>
      <p:sp>
        <p:nvSpPr>
          <p:cNvPr id="836" name="Google Shape;836;p77"/>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37" name="Google Shape;837;p7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38" name="Google Shape;838;p77"/>
          <p:cNvSpPr txBox="1"/>
          <p:nvPr/>
        </p:nvSpPr>
        <p:spPr>
          <a:xfrm>
            <a:off x="266975" y="1032250"/>
            <a:ext cx="84183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121"/>
                </a:solidFill>
                <a:highlight>
                  <a:srgbClr val="FFFFFF"/>
                </a:highlight>
                <a:latin typeface="Roboto"/>
                <a:ea typeface="Roboto"/>
                <a:cs typeface="Roboto"/>
                <a:sym typeface="Roboto"/>
              </a:rPr>
              <a:t>The paired t-test is performed when the samples typically consist of matched pairs of similar units, or when there are cases of repeated measures. </a:t>
            </a:r>
            <a:endParaRPr b="0" i="0" sz="20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121"/>
                </a:solidFill>
                <a:highlight>
                  <a:srgbClr val="FFFFFF"/>
                </a:highlight>
                <a:latin typeface="Roboto"/>
                <a:ea typeface="Roboto"/>
                <a:cs typeface="Roboto"/>
                <a:sym typeface="Roboto"/>
              </a:rPr>
              <a:t>For example, there may be instances of the same patients being tested repeatedly—before and after receiving a particular treatment. In such cases, each patient is being used as a control sample against themselves.</a:t>
            </a:r>
            <a:endParaRPr b="0" i="0" sz="2200" u="none" cap="none" strike="noStrike">
              <a:solidFill>
                <a:srgbClr val="000000"/>
              </a:solidFill>
              <a:latin typeface="Arial"/>
              <a:ea typeface="Arial"/>
              <a:cs typeface="Arial"/>
              <a:sym typeface="Arial"/>
            </a:endParaRPr>
          </a:p>
        </p:txBody>
      </p:sp>
      <p:pic>
        <p:nvPicPr>
          <p:cNvPr id="839" name="Google Shape;839;p77"/>
          <p:cNvPicPr preferRelativeResize="0"/>
          <p:nvPr/>
        </p:nvPicPr>
        <p:blipFill rotWithShape="1">
          <a:blip r:embed="rId3">
            <a:alphaModFix/>
          </a:blip>
          <a:srcRect b="0" l="0" r="0" t="0"/>
          <a:stretch/>
        </p:blipFill>
        <p:spPr>
          <a:xfrm>
            <a:off x="774128" y="3801604"/>
            <a:ext cx="7303071" cy="821196"/>
          </a:xfrm>
          <a:prstGeom prst="rect">
            <a:avLst/>
          </a:prstGeom>
          <a:noFill/>
          <a:ln>
            <a:noFill/>
          </a:ln>
        </p:spPr>
      </p:pic>
      <p:pic>
        <p:nvPicPr>
          <p:cNvPr id="840" name="Google Shape;840;p77"/>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846" name="Google Shape;846;p7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47" name="Google Shape;847;p7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48" name="Google Shape;848;p78"/>
          <p:cNvSpPr/>
          <p:nvPr/>
        </p:nvSpPr>
        <p:spPr>
          <a:xfrm>
            <a:off x="228600" y="3562350"/>
            <a:ext cx="8763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8"/>
          <p:cNvSpPr txBox="1"/>
          <p:nvPr/>
        </p:nvSpPr>
        <p:spPr>
          <a:xfrm>
            <a:off x="4267200" y="1809750"/>
            <a:ext cx="34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8"/>
          <p:cNvSpPr txBox="1"/>
          <p:nvPr/>
        </p:nvSpPr>
        <p:spPr>
          <a:xfrm>
            <a:off x="106775" y="854275"/>
            <a:ext cx="8836500" cy="3857757"/>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950"/>
              <a:buFont typeface="Arial"/>
              <a:buNone/>
            </a:pPr>
            <a:r>
              <a:rPr b="0" i="0" lang="en-US" sz="1950" u="none" cap="none" strike="noStrike">
                <a:solidFill>
                  <a:schemeClr val="dk1"/>
                </a:solidFill>
                <a:highlight>
                  <a:srgbClr val="FFFFFE"/>
                </a:highlight>
                <a:latin typeface="Calibri"/>
                <a:ea typeface="Calibri"/>
                <a:cs typeface="Calibri"/>
                <a:sym typeface="Calibri"/>
              </a:rPr>
              <a:t>The one-way analysis of variance (ANOVA) is used to determine whether there are any statistically significant differences between the means of three or more independent (unrelated) groups. Eg.,</a:t>
            </a:r>
            <a:endParaRPr b="0" i="0" sz="14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p:txBody>
      </p:sp>
      <p:pic>
        <p:nvPicPr>
          <p:cNvPr id="851" name="Google Shape;851;p78"/>
          <p:cNvPicPr preferRelativeResize="0"/>
          <p:nvPr/>
        </p:nvPicPr>
        <p:blipFill rotWithShape="1">
          <a:blip r:embed="rId3">
            <a:alphaModFix/>
          </a:blip>
          <a:srcRect b="0" l="0" r="0" t="0"/>
          <a:stretch/>
        </p:blipFill>
        <p:spPr>
          <a:xfrm>
            <a:off x="228600" y="2432195"/>
            <a:ext cx="5391427" cy="1187511"/>
          </a:xfrm>
          <a:prstGeom prst="rect">
            <a:avLst/>
          </a:prstGeom>
          <a:noFill/>
          <a:ln>
            <a:noFill/>
          </a:ln>
        </p:spPr>
      </p:pic>
      <p:sp>
        <p:nvSpPr>
          <p:cNvPr id="852" name="Google Shape;852;p78"/>
          <p:cNvSpPr txBox="1"/>
          <p:nvPr/>
        </p:nvSpPr>
        <p:spPr>
          <a:xfrm>
            <a:off x="290286" y="3817257"/>
            <a:ext cx="81679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Within Group Variance - Values within the group are close to each other</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Between Group Variance - Values between groups are not close to each other</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53" name="Google Shape;853;p78"/>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17500" lvl="0" marL="457200" rtl="0" algn="l">
              <a:lnSpc>
                <a:spcPct val="100000"/>
              </a:lnSpc>
              <a:spcBef>
                <a:spcPts val="360"/>
              </a:spcBef>
              <a:spcAft>
                <a:spcPts val="0"/>
              </a:spcAft>
              <a:buClr>
                <a:schemeClr val="dk1"/>
              </a:buClr>
              <a:buSzPts val="1400"/>
              <a:buChar char="•"/>
            </a:pPr>
            <a:r>
              <a:rPr lang="en-US" sz="2800"/>
              <a:t>If the within-group variation is less and between-group variation is high, then it means this feature impacts the target variable. Hence it is an important feature.</a:t>
            </a:r>
            <a:endParaRPr sz="2800"/>
          </a:p>
        </p:txBody>
      </p:sp>
      <p:sp>
        <p:nvSpPr>
          <p:cNvPr id="859" name="Google Shape;859;p6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60" name="Google Shape;860;p61"/>
          <p:cNvPicPr preferRelativeResize="0"/>
          <p:nvPr/>
        </p:nvPicPr>
        <p:blipFill rotWithShape="1">
          <a:blip r:embed="rId3">
            <a:alphaModFix/>
          </a:blip>
          <a:srcRect b="0" l="0" r="0" t="0"/>
          <a:stretch/>
        </p:blipFill>
        <p:spPr>
          <a:xfrm>
            <a:off x="0" y="4887966"/>
            <a:ext cx="1016236" cy="273850"/>
          </a:xfrm>
          <a:prstGeom prst="rect">
            <a:avLst/>
          </a:prstGeom>
          <a:noFill/>
          <a:ln>
            <a:noFill/>
          </a:ln>
        </p:spPr>
      </p:pic>
      <p:sp>
        <p:nvSpPr>
          <p:cNvPr id="861" name="Google Shape;861;p61"/>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862" name="Google Shape;862;p6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100fff2b384_0_24"/>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Chi-Square Test</a:t>
            </a:r>
            <a:endParaRPr/>
          </a:p>
        </p:txBody>
      </p:sp>
      <p:sp>
        <p:nvSpPr>
          <p:cNvPr id="868" name="Google Shape;868;g100fff2b384_0_2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69" name="Google Shape;869;g100fff2b384_0_2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70" name="Google Shape;870;g100fff2b384_0_24"/>
          <p:cNvSpPr/>
          <p:nvPr/>
        </p:nvSpPr>
        <p:spPr>
          <a:xfrm>
            <a:off x="381000" y="819150"/>
            <a:ext cx="838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100fff2b384_0_24"/>
          <p:cNvSpPr/>
          <p:nvPr/>
        </p:nvSpPr>
        <p:spPr>
          <a:xfrm>
            <a:off x="228600" y="3194675"/>
            <a:ext cx="8229600" cy="98790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chemeClr val="dk1"/>
              </a:buClr>
              <a:buSzPts val="1100"/>
              <a:buFont typeface="Arial"/>
              <a:buNone/>
            </a:pPr>
            <a:r>
              <a:rPr b="0" i="0" lang="en-US" sz="1550" u="none" cap="none" strike="noStrike">
                <a:solidFill>
                  <a:schemeClr val="dk1"/>
                </a:solidFill>
                <a:highlight>
                  <a:srgbClr val="FFFFFE"/>
                </a:highlight>
                <a:latin typeface="Calibri"/>
                <a:ea typeface="Calibri"/>
                <a:cs typeface="Calibri"/>
                <a:sym typeface="Calibri"/>
              </a:rPr>
              <a:t>Observed frequency = No. of observations of class</a:t>
            </a:r>
            <a:endParaRPr b="0" i="0" sz="15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chemeClr val="dk1"/>
              </a:buClr>
              <a:buSzPts val="1100"/>
              <a:buFont typeface="Arial"/>
              <a:buNone/>
            </a:pPr>
            <a:r>
              <a:rPr b="0" i="0" lang="en-US" sz="1550" u="none" cap="none" strike="noStrike">
                <a:solidFill>
                  <a:schemeClr val="dk1"/>
                </a:solidFill>
                <a:highlight>
                  <a:srgbClr val="FFFFFE"/>
                </a:highlight>
                <a:latin typeface="Calibri"/>
                <a:ea typeface="Calibri"/>
                <a:cs typeface="Calibri"/>
                <a:sym typeface="Calibri"/>
              </a:rPr>
              <a:t>Expected frequency = No. of expected observations of class if there was no relationship between the feature and the target. </a:t>
            </a:r>
            <a:r>
              <a:rPr b="0" i="0" lang="en-US" sz="1600" u="none" cap="none" strike="noStrike">
                <a:solidFill>
                  <a:srgbClr val="111111"/>
                </a:solidFill>
                <a:latin typeface="Calibri"/>
                <a:ea typeface="Calibri"/>
                <a:cs typeface="Calibri"/>
                <a:sym typeface="Calibri"/>
              </a:rPr>
              <a:t>Expected Frequency = (Row Total * Column Total)/N</a:t>
            </a:r>
            <a:endParaRPr b="0" i="0" sz="1600" u="none" cap="none" strike="noStrike">
              <a:solidFill>
                <a:schemeClr val="dk1"/>
              </a:solidFill>
              <a:highlight>
                <a:srgbClr val="FFFFFE"/>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100fff2b384_0_24"/>
          <p:cNvSpPr txBox="1"/>
          <p:nvPr/>
        </p:nvSpPr>
        <p:spPr>
          <a:xfrm>
            <a:off x="275850" y="888000"/>
            <a:ext cx="8487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12121"/>
                </a:solidFill>
                <a:highlight>
                  <a:srgbClr val="FFFFFF"/>
                </a:highlight>
                <a:latin typeface="Roboto"/>
                <a:ea typeface="Roboto"/>
                <a:cs typeface="Roboto"/>
                <a:sym typeface="Roboto"/>
              </a:rPr>
              <a:t>Chi-square test is used for categorical features in a dataset. We calculate Chi-square between each feature and the target and select the desired number of features with best Chi-square scores. It determines if the association between two categorical variables of the sample would reflect their real association in the population. Chi- square score is given by</a:t>
            </a:r>
            <a:endParaRPr b="0" i="0" sz="16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121"/>
              </a:solidFill>
              <a:highlight>
                <a:srgbClr val="FFFFFF"/>
              </a:highlight>
              <a:latin typeface="Roboto"/>
              <a:ea typeface="Roboto"/>
              <a:cs typeface="Roboto"/>
              <a:sym typeface="Roboto"/>
            </a:endParaRPr>
          </a:p>
        </p:txBody>
      </p:sp>
      <p:pic>
        <p:nvPicPr>
          <p:cNvPr id="873" name="Google Shape;873;g100fff2b384_0_24"/>
          <p:cNvPicPr preferRelativeResize="0"/>
          <p:nvPr/>
        </p:nvPicPr>
        <p:blipFill rotWithShape="1">
          <a:blip r:embed="rId3">
            <a:alphaModFix/>
          </a:blip>
          <a:srcRect b="0" l="0" r="0" t="0"/>
          <a:stretch/>
        </p:blipFill>
        <p:spPr>
          <a:xfrm>
            <a:off x="1928813" y="2166938"/>
            <a:ext cx="5591175" cy="1114425"/>
          </a:xfrm>
          <a:prstGeom prst="rect">
            <a:avLst/>
          </a:prstGeom>
          <a:noFill/>
          <a:ln>
            <a:noFill/>
          </a:ln>
        </p:spPr>
      </p:pic>
      <p:pic>
        <p:nvPicPr>
          <p:cNvPr id="874" name="Google Shape;874;g100fff2b384_0_24"/>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100fff2b384_0_38"/>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80" name="Google Shape;880;g100fff2b384_0_38"/>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81" name="Google Shape;881;g100fff2b384_0_38"/>
          <p:cNvSpPr/>
          <p:nvPr/>
        </p:nvSpPr>
        <p:spPr>
          <a:xfrm>
            <a:off x="228600" y="3194675"/>
            <a:ext cx="8229600" cy="98790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E"/>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2" name="Google Shape;882;g100fff2b384_0_38"/>
          <p:cNvPicPr preferRelativeResize="0"/>
          <p:nvPr/>
        </p:nvPicPr>
        <p:blipFill rotWithShape="1">
          <a:blip r:embed="rId3">
            <a:alphaModFix/>
          </a:blip>
          <a:srcRect b="0" l="0" r="0" t="0"/>
          <a:stretch/>
        </p:blipFill>
        <p:spPr>
          <a:xfrm>
            <a:off x="175037" y="887118"/>
            <a:ext cx="1638384" cy="3626825"/>
          </a:xfrm>
          <a:prstGeom prst="rect">
            <a:avLst/>
          </a:prstGeom>
          <a:noFill/>
          <a:ln>
            <a:noFill/>
          </a:ln>
        </p:spPr>
      </p:pic>
      <p:pic>
        <p:nvPicPr>
          <p:cNvPr id="883" name="Google Shape;883;g100fff2b384_0_38"/>
          <p:cNvPicPr preferRelativeResize="0"/>
          <p:nvPr/>
        </p:nvPicPr>
        <p:blipFill rotWithShape="1">
          <a:blip r:embed="rId4">
            <a:alphaModFix/>
          </a:blip>
          <a:srcRect b="0" l="0" r="0" t="0"/>
          <a:stretch/>
        </p:blipFill>
        <p:spPr>
          <a:xfrm>
            <a:off x="1904006" y="1197866"/>
            <a:ext cx="3391074" cy="628682"/>
          </a:xfrm>
          <a:prstGeom prst="rect">
            <a:avLst/>
          </a:prstGeom>
          <a:noFill/>
          <a:ln>
            <a:noFill/>
          </a:ln>
        </p:spPr>
      </p:pic>
      <p:sp>
        <p:nvSpPr>
          <p:cNvPr id="884" name="Google Shape;884;g100fff2b384_0_38"/>
          <p:cNvSpPr txBox="1"/>
          <p:nvPr/>
        </p:nvSpPr>
        <p:spPr>
          <a:xfrm>
            <a:off x="1966686" y="834571"/>
            <a:ext cx="2692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Contingency Table:</a:t>
            </a:r>
            <a:endParaRPr b="0" i="0" sz="1400" u="none" cap="none" strike="noStrike">
              <a:solidFill>
                <a:srgbClr val="000000"/>
              </a:solidFill>
              <a:latin typeface="Arial"/>
              <a:ea typeface="Arial"/>
              <a:cs typeface="Arial"/>
              <a:sym typeface="Arial"/>
            </a:endParaRPr>
          </a:p>
        </p:txBody>
      </p:sp>
      <p:sp>
        <p:nvSpPr>
          <p:cNvPr id="885" name="Google Shape;885;g100fff2b384_0_38"/>
          <p:cNvSpPr txBox="1"/>
          <p:nvPr/>
        </p:nvSpPr>
        <p:spPr>
          <a:xfrm>
            <a:off x="1966686" y="1981200"/>
            <a:ext cx="68072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74151"/>
                </a:solidFill>
                <a:latin typeface="Calibri"/>
                <a:ea typeface="Calibri"/>
                <a:cs typeface="Calibri"/>
                <a:sym typeface="Calibri"/>
              </a:rPr>
              <a:t>The chi-squared value for the given contingency table is 0.257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74151"/>
                </a:solidFill>
                <a:latin typeface="Calibri"/>
                <a:ea typeface="Calibri"/>
                <a:cs typeface="Calibri"/>
                <a:sym typeface="Calibri"/>
              </a:rPr>
              <a:t>Significance level is 0.05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74151"/>
                </a:solidFill>
                <a:latin typeface="Calibri"/>
                <a:ea typeface="Calibri"/>
                <a:cs typeface="Calibri"/>
                <a:sym typeface="Calibri"/>
              </a:rPr>
              <a:t>The observed p-value is </a:t>
            </a:r>
            <a:r>
              <a:rPr b="0" i="0" lang="en-US" sz="1800" u="none" cap="none" strike="noStrike">
                <a:solidFill>
                  <a:srgbClr val="343541"/>
                </a:solidFill>
                <a:latin typeface="Calibri"/>
                <a:ea typeface="Calibri"/>
                <a:cs typeface="Calibri"/>
                <a:sym typeface="Calibri"/>
              </a:rPr>
              <a:t>0.967902</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74151"/>
                </a:solidFill>
                <a:latin typeface="Calibri"/>
                <a:ea typeface="Calibri"/>
                <a:cs typeface="Calibri"/>
                <a:sym typeface="Calibri"/>
              </a:rPr>
              <a:t>Since p-value &gt; 0.05, we accept the Null hypothesis.</a:t>
            </a:r>
            <a:endParaRPr b="0" i="0" sz="1800" u="none" cap="none" strike="noStrike">
              <a:solidFill>
                <a:srgbClr val="000000"/>
              </a:solidFill>
              <a:latin typeface="Calibri"/>
              <a:ea typeface="Calibri"/>
              <a:cs typeface="Calibri"/>
              <a:sym typeface="Calibri"/>
            </a:endParaRPr>
          </a:p>
        </p:txBody>
      </p:sp>
      <p:pic>
        <p:nvPicPr>
          <p:cNvPr id="886" name="Google Shape;886;g100fff2b384_0_38"/>
          <p:cNvPicPr preferRelativeResize="0"/>
          <p:nvPr/>
        </p:nvPicPr>
        <p:blipFill rotWithShape="1">
          <a:blip r:embed="rId5">
            <a:alphaModFix/>
          </a:blip>
          <a:srcRect b="0" l="0" r="0" t="0"/>
          <a:stretch/>
        </p:blipFill>
        <p:spPr>
          <a:xfrm>
            <a:off x="0" y="4887966"/>
            <a:ext cx="1016236" cy="273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2"/>
          <p:cNvSpPr txBox="1"/>
          <p:nvPr/>
        </p:nvSpPr>
        <p:spPr>
          <a:xfrm>
            <a:off x="3037188" y="2743200"/>
            <a:ext cx="32443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p:txBody>
      </p:sp>
      <p:pic>
        <p:nvPicPr>
          <p:cNvPr descr="Related image" id="892" name="Google Shape;892;p92"/>
          <p:cNvPicPr preferRelativeResize="0"/>
          <p:nvPr/>
        </p:nvPicPr>
        <p:blipFill rotWithShape="1">
          <a:blip r:embed="rId3">
            <a:alphaModFix/>
          </a:blip>
          <a:srcRect b="0" l="0" r="0" t="0"/>
          <a:stretch/>
        </p:blipFill>
        <p:spPr>
          <a:xfrm>
            <a:off x="2590800" y="355392"/>
            <a:ext cx="3810000" cy="2381250"/>
          </a:xfrm>
          <a:prstGeom prst="rect">
            <a:avLst/>
          </a:prstGeom>
          <a:noFill/>
          <a:ln>
            <a:noFill/>
          </a:ln>
        </p:spPr>
      </p:pic>
      <p:sp>
        <p:nvSpPr>
          <p:cNvPr id="893" name="Google Shape;893;p9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94" name="Google Shape;894;p92"/>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type="title"/>
          </p:nvPr>
        </p:nvSpPr>
        <p:spPr>
          <a:xfrm>
            <a:off x="457200" y="133350"/>
            <a:ext cx="41148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Types of Data</a:t>
            </a:r>
            <a:endParaRPr>
              <a:solidFill>
                <a:srgbClr val="538CD5"/>
              </a:solidFill>
            </a:endParaRPr>
          </a:p>
        </p:txBody>
      </p:sp>
      <p:sp>
        <p:nvSpPr>
          <p:cNvPr id="183" name="Google Shape;183;p10"/>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184" name="Google Shape;184;p1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Image result for nominal data types" id="185" name="Google Shape;185;p10"/>
          <p:cNvPicPr preferRelativeResize="0"/>
          <p:nvPr/>
        </p:nvPicPr>
        <p:blipFill rotWithShape="1">
          <a:blip r:embed="rId3">
            <a:alphaModFix/>
          </a:blip>
          <a:srcRect b="0" l="0" r="0" t="0"/>
          <a:stretch/>
        </p:blipFill>
        <p:spPr>
          <a:xfrm>
            <a:off x="774677" y="895350"/>
            <a:ext cx="6692923" cy="3733800"/>
          </a:xfrm>
          <a:prstGeom prst="rect">
            <a:avLst/>
          </a:prstGeom>
          <a:noFill/>
          <a:ln>
            <a:noFill/>
          </a:ln>
        </p:spPr>
      </p:pic>
      <p:pic>
        <p:nvPicPr>
          <p:cNvPr id="186" name="Google Shape;186;p10"/>
          <p:cNvPicPr preferRelativeResize="0"/>
          <p:nvPr/>
        </p:nvPicPr>
        <p:blipFill rotWithShape="1">
          <a:blip r:embed="rId4">
            <a:alphaModFix/>
          </a:blip>
          <a:srcRect b="0" l="0" r="0" t="0"/>
          <a:stretch/>
        </p:blipFill>
        <p:spPr>
          <a:xfrm>
            <a:off x="0" y="4887966"/>
            <a:ext cx="1016236" cy="27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Ashok HOME</dc:creator>
</cp:coreProperties>
</file>